
<file path=[Content_Types].xml><?xml version="1.0" encoding="utf-8"?>
<Types xmlns="http://schemas.openxmlformats.org/package/2006/content-types">
  <Default Extension="bin" ContentType="application/vnd.openxmlformats-officedocument.oleObject"/>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emf"/><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emf"/><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emf"/><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emf"/><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image" Target="../media/image4.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image" Target="../media/image4.e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image" Target="../media/image4.e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29ACD93-EC1E-40F6-BB25-285BA24E0AD0}" type="datetimeFigureOut">
              <a:rPr lang="en-US" smtClean="0"/>
              <a:t>9/3/2012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CE0A5-AA68-4F13-ACB4-CF3F2A1C154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9ACD93-EC1E-40F6-BB25-285BA24E0AD0}" type="datetimeFigureOut">
              <a:rPr lang="en-US" smtClean="0"/>
              <a:t>9/3/2012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CE0A5-AA68-4F13-ACB4-CF3F2A1C154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9ACD93-EC1E-40F6-BB25-285BA24E0AD0}" type="datetimeFigureOut">
              <a:rPr lang="en-US" smtClean="0"/>
              <a:t>9/3/2012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CE0A5-AA68-4F13-ACB4-CF3F2A1C1540}"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9ACD93-EC1E-40F6-BB25-285BA24E0AD0}" type="datetimeFigureOut">
              <a:rPr lang="en-US" smtClean="0"/>
              <a:t>9/3/2012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CE0A5-AA68-4F13-ACB4-CF3F2A1C154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9ACD93-EC1E-40F6-BB25-285BA24E0AD0}" type="datetimeFigureOut">
              <a:rPr lang="en-US" smtClean="0"/>
              <a:t>9/3/2012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CE0A5-AA68-4F13-ACB4-CF3F2A1C154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9ACD93-EC1E-40F6-BB25-285BA24E0AD0}" type="datetimeFigureOut">
              <a:rPr lang="en-US" smtClean="0"/>
              <a:t>9/3/2012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7CE0A5-AA68-4F13-ACB4-CF3F2A1C154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9ACD93-EC1E-40F6-BB25-285BA24E0AD0}" type="datetimeFigureOut">
              <a:rPr lang="en-US" smtClean="0"/>
              <a:t>9/3/2012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7CE0A5-AA68-4F13-ACB4-CF3F2A1C154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9ACD93-EC1E-40F6-BB25-285BA24E0AD0}" type="datetimeFigureOut">
              <a:rPr lang="en-US" smtClean="0"/>
              <a:t>9/3/2012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7CE0A5-AA68-4F13-ACB4-CF3F2A1C154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9ACD93-EC1E-40F6-BB25-285BA24E0AD0}" type="datetimeFigureOut">
              <a:rPr lang="en-US" smtClean="0"/>
              <a:t>9/3/2012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7CE0A5-AA68-4F13-ACB4-CF3F2A1C154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9ACD93-EC1E-40F6-BB25-285BA24E0AD0}" type="datetimeFigureOut">
              <a:rPr lang="en-US" smtClean="0"/>
              <a:t>9/3/2012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7CE0A5-AA68-4F13-ACB4-CF3F2A1C154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9ACD93-EC1E-40F6-BB25-285BA24E0AD0}" type="datetimeFigureOut">
              <a:rPr lang="en-US" smtClean="0"/>
              <a:t>9/3/2012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7CE0A5-AA68-4F13-ACB4-CF3F2A1C154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9ACD93-EC1E-40F6-BB25-285BA24E0AD0}" type="datetimeFigureOut">
              <a:rPr lang="en-US" smtClean="0"/>
              <a:t>9/3/2012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7CE0A5-AA68-4F13-ACB4-CF3F2A1C154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oleObject" Target="../embeddings/oleObject1.bin"/><Relationship Id="rId7" Type="http://schemas.openxmlformats.org/officeDocument/2006/relationships/oleObject" Target="../embeddings/Microsoft_Excel_97-2003_Worksheet2.xls"/><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3.emf"/><Relationship Id="rId5" Type="http://schemas.openxmlformats.org/officeDocument/2006/relationships/image" Target="../media/image1.emf"/><Relationship Id="rId10" Type="http://schemas.openxmlformats.org/officeDocument/2006/relationships/oleObject" Target="../embeddings/Microsoft_Excel_97-2003_Worksheet3.xls"/><Relationship Id="rId4" Type="http://schemas.openxmlformats.org/officeDocument/2006/relationships/oleObject" Target="../embeddings/Microsoft_Excel_97-2003_Worksheet1.xls"/><Relationship Id="rId9"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oleObject" Target="../embeddings/oleObject4.bin"/><Relationship Id="rId7" Type="http://schemas.openxmlformats.org/officeDocument/2006/relationships/oleObject" Target="../embeddings/Microsoft_Excel_97-2003_Worksheet5.xls"/><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oleObject" Target="../embeddings/oleObject5.bin"/><Relationship Id="rId11" Type="http://schemas.openxmlformats.org/officeDocument/2006/relationships/image" Target="../media/image4.emf"/><Relationship Id="rId5" Type="http://schemas.openxmlformats.org/officeDocument/2006/relationships/image" Target="../media/image1.emf"/><Relationship Id="rId10" Type="http://schemas.openxmlformats.org/officeDocument/2006/relationships/oleObject" Target="../embeddings/Microsoft_Excel_97-2003_Worksheet6.xls"/><Relationship Id="rId4" Type="http://schemas.openxmlformats.org/officeDocument/2006/relationships/oleObject" Target="../embeddings/Microsoft_Excel_97-2003_Worksheet4.xls"/><Relationship Id="rId9" Type="http://schemas.openxmlformats.org/officeDocument/2006/relationships/oleObject" Target="../embeddings/oleObject6.bin"/></Relationships>
</file>

<file path=ppt/slides/_rels/slide15.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oleObject" Target="../embeddings/oleObject7.bin"/><Relationship Id="rId7" Type="http://schemas.openxmlformats.org/officeDocument/2006/relationships/oleObject" Target="../embeddings/Microsoft_Excel_97-2003_Worksheet8.xls"/><Relationship Id="rId2" Type="http://schemas.openxmlformats.org/officeDocument/2006/relationships/slideLayout" Target="../slideLayouts/slideLayout12.xml"/><Relationship Id="rId1" Type="http://schemas.openxmlformats.org/officeDocument/2006/relationships/vmlDrawing" Target="../drawings/vmlDrawing3.vml"/><Relationship Id="rId6" Type="http://schemas.openxmlformats.org/officeDocument/2006/relationships/oleObject" Target="../embeddings/oleObject8.bin"/><Relationship Id="rId11" Type="http://schemas.openxmlformats.org/officeDocument/2006/relationships/image" Target="../media/image4.emf"/><Relationship Id="rId5" Type="http://schemas.openxmlformats.org/officeDocument/2006/relationships/image" Target="../media/image1.emf"/><Relationship Id="rId10" Type="http://schemas.openxmlformats.org/officeDocument/2006/relationships/oleObject" Target="../embeddings/Microsoft_Excel_97-2003_Worksheet9.xls"/><Relationship Id="rId4" Type="http://schemas.openxmlformats.org/officeDocument/2006/relationships/oleObject" Target="../embeddings/Microsoft_Excel_97-2003_Worksheet7.xls"/><Relationship Id="rId9" Type="http://schemas.openxmlformats.org/officeDocument/2006/relationships/oleObject" Target="../embeddings/oleObject9.bin"/></Relationships>
</file>

<file path=ppt/slides/_rels/slide16.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oleObject" Target="../embeddings/oleObject10.bin"/><Relationship Id="rId7" Type="http://schemas.openxmlformats.org/officeDocument/2006/relationships/oleObject" Target="../embeddings/Microsoft_Excel_97-2003_Worksheet11.xls"/><Relationship Id="rId2" Type="http://schemas.openxmlformats.org/officeDocument/2006/relationships/slideLayout" Target="../slideLayouts/slideLayout12.xml"/><Relationship Id="rId1" Type="http://schemas.openxmlformats.org/officeDocument/2006/relationships/vmlDrawing" Target="../drawings/vmlDrawing4.vml"/><Relationship Id="rId6" Type="http://schemas.openxmlformats.org/officeDocument/2006/relationships/oleObject" Target="../embeddings/oleObject11.bin"/><Relationship Id="rId11" Type="http://schemas.openxmlformats.org/officeDocument/2006/relationships/image" Target="../media/image4.emf"/><Relationship Id="rId5" Type="http://schemas.openxmlformats.org/officeDocument/2006/relationships/image" Target="../media/image1.emf"/><Relationship Id="rId10" Type="http://schemas.openxmlformats.org/officeDocument/2006/relationships/oleObject" Target="../embeddings/Microsoft_Excel_97-2003_Worksheet12.xls"/><Relationship Id="rId4" Type="http://schemas.openxmlformats.org/officeDocument/2006/relationships/oleObject" Target="../embeddings/Microsoft_Excel_97-2003_Worksheet10.xls"/><Relationship Id="rId9" Type="http://schemas.openxmlformats.org/officeDocument/2006/relationships/oleObject" Target="../embeddings/oleObject12.bin"/></Relationships>
</file>

<file path=ppt/slides/_rels/slide17.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oleObject" Target="../embeddings/oleObject13.bin"/><Relationship Id="rId7" Type="http://schemas.openxmlformats.org/officeDocument/2006/relationships/oleObject" Target="../embeddings/Microsoft_Excel_97-2003_Worksheet14.xls"/><Relationship Id="rId2" Type="http://schemas.openxmlformats.org/officeDocument/2006/relationships/slideLayout" Target="../slideLayouts/slideLayout12.xml"/><Relationship Id="rId1" Type="http://schemas.openxmlformats.org/officeDocument/2006/relationships/vmlDrawing" Target="../drawings/vmlDrawing5.vml"/><Relationship Id="rId6" Type="http://schemas.openxmlformats.org/officeDocument/2006/relationships/oleObject" Target="../embeddings/oleObject14.bin"/><Relationship Id="rId11" Type="http://schemas.openxmlformats.org/officeDocument/2006/relationships/image" Target="../media/image4.emf"/><Relationship Id="rId5" Type="http://schemas.openxmlformats.org/officeDocument/2006/relationships/image" Target="../media/image1.emf"/><Relationship Id="rId10" Type="http://schemas.openxmlformats.org/officeDocument/2006/relationships/oleObject" Target="../embeddings/Microsoft_Excel_97-2003_Worksheet15.xls"/><Relationship Id="rId4" Type="http://schemas.openxmlformats.org/officeDocument/2006/relationships/oleObject" Target="../embeddings/Microsoft_Excel_97-2003_Worksheet13.xls"/><Relationship Id="rId9" Type="http://schemas.openxmlformats.org/officeDocument/2006/relationships/oleObject" Target="../embeddings/oleObject15.bin"/></Relationships>
</file>

<file path=ppt/slides/_rels/slide18.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oleObject" Target="../embeddings/oleObject16.bin"/><Relationship Id="rId7" Type="http://schemas.openxmlformats.org/officeDocument/2006/relationships/oleObject" Target="../embeddings/Microsoft_Excel_97-2003_Worksheet17.xls"/><Relationship Id="rId2" Type="http://schemas.openxmlformats.org/officeDocument/2006/relationships/slideLayout" Target="../slideLayouts/slideLayout12.xml"/><Relationship Id="rId1" Type="http://schemas.openxmlformats.org/officeDocument/2006/relationships/vmlDrawing" Target="../drawings/vmlDrawing6.vml"/><Relationship Id="rId6" Type="http://schemas.openxmlformats.org/officeDocument/2006/relationships/oleObject" Target="../embeddings/oleObject17.bin"/><Relationship Id="rId11" Type="http://schemas.openxmlformats.org/officeDocument/2006/relationships/image" Target="../media/image2.emf"/><Relationship Id="rId5" Type="http://schemas.openxmlformats.org/officeDocument/2006/relationships/image" Target="../media/image4.emf"/><Relationship Id="rId10" Type="http://schemas.openxmlformats.org/officeDocument/2006/relationships/oleObject" Target="../embeddings/Microsoft_Excel_97-2003_Worksheet18.xls"/><Relationship Id="rId4" Type="http://schemas.openxmlformats.org/officeDocument/2006/relationships/oleObject" Target="../embeddings/Microsoft_Excel_97-2003_Worksheet16.xls"/><Relationship Id="rId9" Type="http://schemas.openxmlformats.org/officeDocument/2006/relationships/oleObject" Target="../embeddings/oleObject18.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oleObject" Target="../embeddings/oleObject19.bin"/><Relationship Id="rId7" Type="http://schemas.openxmlformats.org/officeDocument/2006/relationships/oleObject" Target="../embeddings/Microsoft_Excel_97-2003_Worksheet20.xls"/><Relationship Id="rId2" Type="http://schemas.openxmlformats.org/officeDocument/2006/relationships/slideLayout" Target="../slideLayouts/slideLayout12.xml"/><Relationship Id="rId1" Type="http://schemas.openxmlformats.org/officeDocument/2006/relationships/vmlDrawing" Target="../drawings/vmlDrawing7.vml"/><Relationship Id="rId6" Type="http://schemas.openxmlformats.org/officeDocument/2006/relationships/oleObject" Target="../embeddings/oleObject20.bin"/><Relationship Id="rId11" Type="http://schemas.openxmlformats.org/officeDocument/2006/relationships/image" Target="../media/image2.emf"/><Relationship Id="rId5" Type="http://schemas.openxmlformats.org/officeDocument/2006/relationships/image" Target="../media/image4.emf"/><Relationship Id="rId10" Type="http://schemas.openxmlformats.org/officeDocument/2006/relationships/oleObject" Target="../embeddings/Microsoft_Excel_97-2003_Worksheet21.xls"/><Relationship Id="rId4" Type="http://schemas.openxmlformats.org/officeDocument/2006/relationships/oleObject" Target="../embeddings/Microsoft_Excel_97-2003_Worksheet19.xls"/><Relationship Id="rId9" Type="http://schemas.openxmlformats.org/officeDocument/2006/relationships/oleObject" Target="../embeddings/oleObject2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oleObject" Target="../embeddings/oleObject22.bin"/><Relationship Id="rId7" Type="http://schemas.openxmlformats.org/officeDocument/2006/relationships/oleObject" Target="../embeddings/Microsoft_Excel_97-2003_Worksheet23.xls"/><Relationship Id="rId2" Type="http://schemas.openxmlformats.org/officeDocument/2006/relationships/slideLayout" Target="../slideLayouts/slideLayout12.xml"/><Relationship Id="rId1" Type="http://schemas.openxmlformats.org/officeDocument/2006/relationships/vmlDrawing" Target="../drawings/vmlDrawing8.vml"/><Relationship Id="rId6" Type="http://schemas.openxmlformats.org/officeDocument/2006/relationships/oleObject" Target="../embeddings/oleObject23.bin"/><Relationship Id="rId11" Type="http://schemas.openxmlformats.org/officeDocument/2006/relationships/image" Target="../media/image2.emf"/><Relationship Id="rId5" Type="http://schemas.openxmlformats.org/officeDocument/2006/relationships/image" Target="../media/image4.emf"/><Relationship Id="rId10" Type="http://schemas.openxmlformats.org/officeDocument/2006/relationships/oleObject" Target="../embeddings/Microsoft_Excel_97-2003_Worksheet24.xls"/><Relationship Id="rId4" Type="http://schemas.openxmlformats.org/officeDocument/2006/relationships/oleObject" Target="../embeddings/Microsoft_Excel_97-2003_Worksheet22.xls"/><Relationship Id="rId9" Type="http://schemas.openxmlformats.org/officeDocument/2006/relationships/oleObject" Target="../embeddings/oleObject24.bin"/></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oleObject" Target="../embeddings/oleObject25.bin"/><Relationship Id="rId7" Type="http://schemas.openxmlformats.org/officeDocument/2006/relationships/oleObject" Target="../embeddings/Microsoft_Excel_97-2003_Worksheet26.xls"/><Relationship Id="rId2" Type="http://schemas.openxmlformats.org/officeDocument/2006/relationships/slideLayout" Target="../slideLayouts/slideLayout12.xml"/><Relationship Id="rId1" Type="http://schemas.openxmlformats.org/officeDocument/2006/relationships/vmlDrawing" Target="../drawings/vmlDrawing9.vml"/><Relationship Id="rId6" Type="http://schemas.openxmlformats.org/officeDocument/2006/relationships/oleObject" Target="../embeddings/oleObject26.bin"/><Relationship Id="rId11" Type="http://schemas.openxmlformats.org/officeDocument/2006/relationships/image" Target="../media/image2.emf"/><Relationship Id="rId5" Type="http://schemas.openxmlformats.org/officeDocument/2006/relationships/image" Target="../media/image4.emf"/><Relationship Id="rId10" Type="http://schemas.openxmlformats.org/officeDocument/2006/relationships/oleObject" Target="../embeddings/Microsoft_Excel_97-2003_Worksheet27.xls"/><Relationship Id="rId4" Type="http://schemas.openxmlformats.org/officeDocument/2006/relationships/oleObject" Target="../embeddings/Microsoft_Excel_97-2003_Worksheet25.xls"/><Relationship Id="rId9" Type="http://schemas.openxmlformats.org/officeDocument/2006/relationships/oleObject" Target="../embeddings/oleObject27.bin"/></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oleObject" Target="../embeddings/oleObject28.bin"/><Relationship Id="rId7" Type="http://schemas.openxmlformats.org/officeDocument/2006/relationships/oleObject" Target="../embeddings/Microsoft_Excel_97-2003_Worksheet29.xls"/><Relationship Id="rId2" Type="http://schemas.openxmlformats.org/officeDocument/2006/relationships/slideLayout" Target="../slideLayouts/slideLayout12.xml"/><Relationship Id="rId1" Type="http://schemas.openxmlformats.org/officeDocument/2006/relationships/vmlDrawing" Target="../drawings/vmlDrawing10.vml"/><Relationship Id="rId6" Type="http://schemas.openxmlformats.org/officeDocument/2006/relationships/oleObject" Target="../embeddings/oleObject29.bin"/><Relationship Id="rId11" Type="http://schemas.openxmlformats.org/officeDocument/2006/relationships/image" Target="../media/image2.emf"/><Relationship Id="rId5" Type="http://schemas.openxmlformats.org/officeDocument/2006/relationships/image" Target="../media/image4.emf"/><Relationship Id="rId10" Type="http://schemas.openxmlformats.org/officeDocument/2006/relationships/oleObject" Target="../embeddings/Microsoft_Excel_97-2003_Worksheet30.xls"/><Relationship Id="rId4" Type="http://schemas.openxmlformats.org/officeDocument/2006/relationships/oleObject" Target="../embeddings/Microsoft_Excel_97-2003_Worksheet28.xls"/><Relationship Id="rId9" Type="http://schemas.openxmlformats.org/officeDocument/2006/relationships/oleObject" Target="../embeddings/oleObject30.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69794" name="Rectangle 2"/>
          <p:cNvSpPr>
            <a:spLocks noGrp="1" noChangeArrowheads="1"/>
          </p:cNvSpPr>
          <p:nvPr>
            <p:ph type="title"/>
          </p:nvPr>
        </p:nvSpPr>
        <p:spPr/>
        <p:txBody>
          <a:bodyPr/>
          <a:lstStyle/>
          <a:p>
            <a:pPr eaLnBrk="1" hangingPunct="1"/>
            <a:r>
              <a:rPr lang="en-US" smtClean="0"/>
              <a:t>FILE VS. DATABASES</a:t>
            </a:r>
          </a:p>
        </p:txBody>
      </p:sp>
      <p:sp>
        <p:nvSpPr>
          <p:cNvPr id="1569795" name="Rectangle 3"/>
          <p:cNvSpPr>
            <a:spLocks noGrp="1" noChangeArrowheads="1"/>
          </p:cNvSpPr>
          <p:nvPr>
            <p:ph type="body" idx="1"/>
          </p:nvPr>
        </p:nvSpPr>
        <p:spPr>
          <a:xfrm>
            <a:off x="457200" y="1600200"/>
            <a:ext cx="8229600" cy="1735138"/>
          </a:xfrm>
        </p:spPr>
        <p:txBody>
          <a:bodyPr/>
          <a:lstStyle/>
          <a:p>
            <a:pPr eaLnBrk="1" hangingPunct="1">
              <a:lnSpc>
                <a:spcPct val="90000"/>
              </a:lnSpc>
            </a:pPr>
            <a:r>
              <a:rPr lang="en-US" sz="2400" smtClean="0"/>
              <a:t>Let’s examine some basic principles about how data are stored in computer systems.</a:t>
            </a:r>
          </a:p>
          <a:p>
            <a:pPr lvl="1" eaLnBrk="1" hangingPunct="1">
              <a:lnSpc>
                <a:spcPct val="90000"/>
              </a:lnSpc>
            </a:pPr>
            <a:r>
              <a:rPr lang="en-US" sz="2000" smtClean="0"/>
              <a:t>An </a:t>
            </a:r>
            <a:r>
              <a:rPr lang="en-US" sz="2000" b="1" i="1" smtClean="0">
                <a:solidFill>
                  <a:srgbClr val="CC0000"/>
                </a:solidFill>
              </a:rPr>
              <a:t>entity</a:t>
            </a:r>
            <a:r>
              <a:rPr lang="en-US" sz="2000" smtClean="0"/>
              <a:t> is anything about which the organization wishes to store data.  At your college or university, one entity would be the student.</a:t>
            </a:r>
          </a:p>
        </p:txBody>
      </p:sp>
      <p:graphicFrame>
        <p:nvGraphicFramePr>
          <p:cNvPr id="1569945" name="Group 153"/>
          <p:cNvGraphicFramePr>
            <a:graphicFrameLocks noGrp="1"/>
          </p:cNvGraphicFramePr>
          <p:nvPr/>
        </p:nvGraphicFramePr>
        <p:xfrm>
          <a:off x="387350" y="3675063"/>
          <a:ext cx="8258175" cy="2743200"/>
        </p:xfrm>
        <a:graphic>
          <a:graphicData uri="http://schemas.openxmlformats.org/drawingml/2006/table">
            <a:tbl>
              <a:tblPr/>
              <a:tblGrid>
                <a:gridCol w="2090738"/>
                <a:gridCol w="1558925"/>
                <a:gridCol w="1397000"/>
                <a:gridCol w="1658937"/>
                <a:gridCol w="1552575"/>
              </a:tblGrid>
              <a:tr h="485775">
                <a:tc gridSpan="5">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STUDENTS</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905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Student ID</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Last Name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First Name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Phone Number</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Birth Date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8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333-33-3333</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Simpson</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Alice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333-3333</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10/11/84</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8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111-11-1111</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Sanders</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Ned</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444-4444</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11/24/86</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8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123-45-6789</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Moore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Artie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555-5555</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04/20/85</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569944" name="Rectangle 152"/>
          <p:cNvSpPr>
            <a:spLocks noChangeArrowheads="1"/>
          </p:cNvSpPr>
          <p:nvPr/>
        </p:nvSpPr>
        <p:spPr bwMode="auto">
          <a:xfrm>
            <a:off x="387350" y="3675063"/>
            <a:ext cx="8247063" cy="457200"/>
          </a:xfrm>
          <a:prstGeom prst="rect">
            <a:avLst/>
          </a:prstGeom>
          <a:noFill/>
          <a:ln w="76200">
            <a:solidFill>
              <a:srgbClr val="FF0000"/>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569794"/>
                                        </p:tgtEl>
                                        <p:attrNameLst>
                                          <p:attrName>style.visibility</p:attrName>
                                        </p:attrNameLst>
                                      </p:cBhvr>
                                      <p:to>
                                        <p:strVal val="visible"/>
                                      </p:to>
                                    </p:set>
                                    <p:anim calcmode="lin" valueType="num">
                                      <p:cBhvr>
                                        <p:cTn id="7" dur="500" fill="hold"/>
                                        <p:tgtEl>
                                          <p:spTgt spid="1569794"/>
                                        </p:tgtEl>
                                        <p:attrNameLst>
                                          <p:attrName>ppt_w</p:attrName>
                                        </p:attrNameLst>
                                      </p:cBhvr>
                                      <p:tavLst>
                                        <p:tav tm="0">
                                          <p:val>
                                            <p:fltVal val="0"/>
                                          </p:val>
                                        </p:tav>
                                        <p:tav tm="100000">
                                          <p:val>
                                            <p:strVal val="#ppt_w"/>
                                          </p:val>
                                        </p:tav>
                                      </p:tavLst>
                                    </p:anim>
                                    <p:anim calcmode="lin" valueType="num">
                                      <p:cBhvr>
                                        <p:cTn id="8" dur="500" fill="hold"/>
                                        <p:tgtEl>
                                          <p:spTgt spid="156979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1569795">
                                            <p:txEl>
                                              <p:pRg st="0" end="0"/>
                                            </p:txEl>
                                          </p:spTgt>
                                        </p:tgtEl>
                                        <p:attrNameLst>
                                          <p:attrName>style.visibility</p:attrName>
                                        </p:attrNameLst>
                                      </p:cBhvr>
                                      <p:to>
                                        <p:strVal val="visible"/>
                                      </p:to>
                                    </p:set>
                                    <p:animEffect transition="in" filter="wipe(up)">
                                      <p:cBhvr>
                                        <p:cTn id="13" dur="500"/>
                                        <p:tgtEl>
                                          <p:spTgt spid="156979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1569795">
                                            <p:txEl>
                                              <p:pRg st="1" end="1"/>
                                            </p:txEl>
                                          </p:spTgt>
                                        </p:tgtEl>
                                        <p:attrNameLst>
                                          <p:attrName>style.visibility</p:attrName>
                                        </p:attrNameLst>
                                      </p:cBhvr>
                                      <p:to>
                                        <p:strVal val="visible"/>
                                      </p:to>
                                    </p:set>
                                    <p:animEffect transition="in" filter="wipe(up)">
                                      <p:cBhvr>
                                        <p:cTn id="18" dur="500"/>
                                        <p:tgtEl>
                                          <p:spTgt spid="1569795">
                                            <p:txEl>
                                              <p:pRg st="1" end="1"/>
                                            </p:txEl>
                                          </p:spTgt>
                                        </p:tgtEl>
                                      </p:cBhvr>
                                    </p:animEffect>
                                  </p:childTnLst>
                                </p:cTn>
                              </p:par>
                            </p:childTnLst>
                          </p:cTn>
                        </p:par>
                        <p:par>
                          <p:cTn id="19" fill="hold">
                            <p:stCondLst>
                              <p:cond delay="500"/>
                            </p:stCondLst>
                            <p:childTnLst>
                              <p:par>
                                <p:cTn id="20" presetID="23" presetClass="entr" presetSubtype="16" fill="hold" nodeType="afterEffect">
                                  <p:stCondLst>
                                    <p:cond delay="0"/>
                                  </p:stCondLst>
                                  <p:childTnLst>
                                    <p:set>
                                      <p:cBhvr>
                                        <p:cTn id="21" dur="1" fill="hold">
                                          <p:stCondLst>
                                            <p:cond delay="0"/>
                                          </p:stCondLst>
                                        </p:cTn>
                                        <p:tgtEl>
                                          <p:spTgt spid="1569945"/>
                                        </p:tgtEl>
                                        <p:attrNameLst>
                                          <p:attrName>style.visibility</p:attrName>
                                        </p:attrNameLst>
                                      </p:cBhvr>
                                      <p:to>
                                        <p:strVal val="visible"/>
                                      </p:to>
                                    </p:set>
                                    <p:anim calcmode="lin" valueType="num">
                                      <p:cBhvr>
                                        <p:cTn id="22" dur="500" fill="hold"/>
                                        <p:tgtEl>
                                          <p:spTgt spid="1569945"/>
                                        </p:tgtEl>
                                        <p:attrNameLst>
                                          <p:attrName>ppt_w</p:attrName>
                                        </p:attrNameLst>
                                      </p:cBhvr>
                                      <p:tavLst>
                                        <p:tav tm="0">
                                          <p:val>
                                            <p:fltVal val="0"/>
                                          </p:val>
                                        </p:tav>
                                        <p:tav tm="100000">
                                          <p:val>
                                            <p:strVal val="#ppt_w"/>
                                          </p:val>
                                        </p:tav>
                                      </p:tavLst>
                                    </p:anim>
                                    <p:anim calcmode="lin" valueType="num">
                                      <p:cBhvr>
                                        <p:cTn id="23" dur="500" fill="hold"/>
                                        <p:tgtEl>
                                          <p:spTgt spid="1569945"/>
                                        </p:tgtEl>
                                        <p:attrNameLst>
                                          <p:attrName>ppt_h</p:attrName>
                                        </p:attrNameLst>
                                      </p:cBhvr>
                                      <p:tavLst>
                                        <p:tav tm="0">
                                          <p:val>
                                            <p:fltVal val="0"/>
                                          </p:val>
                                        </p:tav>
                                        <p:tav tm="100000">
                                          <p:val>
                                            <p:strVal val="#ppt_h"/>
                                          </p:val>
                                        </p:tav>
                                      </p:tavLst>
                                    </p:anim>
                                  </p:childTnLst>
                                </p:cTn>
                              </p:par>
                            </p:childTnLst>
                          </p:cTn>
                        </p:par>
                        <p:par>
                          <p:cTn id="24" fill="hold">
                            <p:stCondLst>
                              <p:cond delay="1000"/>
                            </p:stCondLst>
                            <p:childTnLst>
                              <p:par>
                                <p:cTn id="25" presetID="23" presetClass="entr" presetSubtype="16" fill="hold" grpId="0" nodeType="afterEffect">
                                  <p:stCondLst>
                                    <p:cond delay="0"/>
                                  </p:stCondLst>
                                  <p:childTnLst>
                                    <p:set>
                                      <p:cBhvr>
                                        <p:cTn id="26" dur="1" fill="hold">
                                          <p:stCondLst>
                                            <p:cond delay="0"/>
                                          </p:stCondLst>
                                        </p:cTn>
                                        <p:tgtEl>
                                          <p:spTgt spid="1569944"/>
                                        </p:tgtEl>
                                        <p:attrNameLst>
                                          <p:attrName>style.visibility</p:attrName>
                                        </p:attrNameLst>
                                      </p:cBhvr>
                                      <p:to>
                                        <p:strVal val="visible"/>
                                      </p:to>
                                    </p:set>
                                    <p:anim calcmode="lin" valueType="num">
                                      <p:cBhvr>
                                        <p:cTn id="27" dur="500" fill="hold"/>
                                        <p:tgtEl>
                                          <p:spTgt spid="1569944"/>
                                        </p:tgtEl>
                                        <p:attrNameLst>
                                          <p:attrName>ppt_w</p:attrName>
                                        </p:attrNameLst>
                                      </p:cBhvr>
                                      <p:tavLst>
                                        <p:tav tm="0">
                                          <p:val>
                                            <p:fltVal val="0"/>
                                          </p:val>
                                        </p:tav>
                                        <p:tav tm="100000">
                                          <p:val>
                                            <p:strVal val="#ppt_w"/>
                                          </p:val>
                                        </p:tav>
                                      </p:tavLst>
                                    </p:anim>
                                    <p:anim calcmode="lin" valueType="num">
                                      <p:cBhvr>
                                        <p:cTn id="28" dur="500" fill="hold"/>
                                        <p:tgtEl>
                                          <p:spTgt spid="156994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9794" grpId="0" animBg="1"/>
      <p:bldP spid="1569795" grpId="0" build="p" bldLvl="5" autoUpdateAnimBg="0"/>
      <p:bldP spid="1569944"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17922" name="Rectangle 2"/>
          <p:cNvSpPr>
            <a:spLocks noGrp="1" noChangeArrowheads="1"/>
          </p:cNvSpPr>
          <p:nvPr>
            <p:ph type="title"/>
          </p:nvPr>
        </p:nvSpPr>
        <p:spPr/>
        <p:txBody>
          <a:bodyPr/>
          <a:lstStyle/>
          <a:p>
            <a:pPr eaLnBrk="1" hangingPunct="1"/>
            <a:r>
              <a:rPr lang="en-US" smtClean="0"/>
              <a:t>RELATIONAL DATABASES</a:t>
            </a:r>
          </a:p>
        </p:txBody>
      </p:sp>
      <p:sp>
        <p:nvSpPr>
          <p:cNvPr id="1617923" name="Rectangle 3"/>
          <p:cNvSpPr>
            <a:spLocks noGrp="1" noChangeArrowheads="1"/>
          </p:cNvSpPr>
          <p:nvPr>
            <p:ph type="body" idx="1"/>
          </p:nvPr>
        </p:nvSpPr>
        <p:spPr>
          <a:xfrm>
            <a:off x="457200" y="1600200"/>
            <a:ext cx="8229600" cy="4724400"/>
          </a:xfrm>
        </p:spPr>
        <p:txBody>
          <a:bodyPr/>
          <a:lstStyle/>
          <a:p>
            <a:pPr eaLnBrk="1" hangingPunct="1"/>
            <a:r>
              <a:rPr lang="en-US" smtClean="0"/>
              <a:t>A DBMS is characterized by the type of logical data model on which it is based.</a:t>
            </a:r>
          </a:p>
          <a:p>
            <a:pPr lvl="1" eaLnBrk="1" hangingPunct="1"/>
            <a:r>
              <a:rPr lang="en-US" smtClean="0"/>
              <a:t>A </a:t>
            </a:r>
            <a:r>
              <a:rPr lang="en-US" b="1" i="1" smtClean="0"/>
              <a:t>data model</a:t>
            </a:r>
            <a:r>
              <a:rPr lang="en-US" smtClean="0"/>
              <a:t> is an abstract representation of the contents of a database.</a:t>
            </a:r>
          </a:p>
          <a:p>
            <a:pPr lvl="1" eaLnBrk="1" hangingPunct="1"/>
            <a:r>
              <a:rPr lang="en-US" smtClean="0"/>
              <a:t>Most new DBMSs are called </a:t>
            </a:r>
            <a:r>
              <a:rPr lang="en-US" b="1" i="1" smtClean="0">
                <a:solidFill>
                  <a:srgbClr val="CC0000"/>
                </a:solidFill>
              </a:rPr>
              <a:t>relational databases</a:t>
            </a:r>
            <a:r>
              <a:rPr lang="en-US" smtClean="0"/>
              <a:t> because they use the relational model developed by E.F. Codd in 1970.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617922"/>
                                        </p:tgtEl>
                                        <p:attrNameLst>
                                          <p:attrName>style.visibility</p:attrName>
                                        </p:attrNameLst>
                                      </p:cBhvr>
                                      <p:to>
                                        <p:strVal val="visible"/>
                                      </p:to>
                                    </p:set>
                                    <p:anim calcmode="lin" valueType="num">
                                      <p:cBhvr>
                                        <p:cTn id="7" dur="500" fill="hold"/>
                                        <p:tgtEl>
                                          <p:spTgt spid="1617922"/>
                                        </p:tgtEl>
                                        <p:attrNameLst>
                                          <p:attrName>ppt_w</p:attrName>
                                        </p:attrNameLst>
                                      </p:cBhvr>
                                      <p:tavLst>
                                        <p:tav tm="0">
                                          <p:val>
                                            <p:fltVal val="0"/>
                                          </p:val>
                                        </p:tav>
                                        <p:tav tm="100000">
                                          <p:val>
                                            <p:strVal val="#ppt_w"/>
                                          </p:val>
                                        </p:tav>
                                      </p:tavLst>
                                    </p:anim>
                                    <p:anim calcmode="lin" valueType="num">
                                      <p:cBhvr>
                                        <p:cTn id="8" dur="500" fill="hold"/>
                                        <p:tgtEl>
                                          <p:spTgt spid="161792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1617923">
                                            <p:txEl>
                                              <p:pRg st="0" end="0"/>
                                            </p:txEl>
                                          </p:spTgt>
                                        </p:tgtEl>
                                        <p:attrNameLst>
                                          <p:attrName>style.visibility</p:attrName>
                                        </p:attrNameLst>
                                      </p:cBhvr>
                                      <p:to>
                                        <p:strVal val="visible"/>
                                      </p:to>
                                    </p:set>
                                    <p:animEffect transition="in" filter="wipe(up)">
                                      <p:cBhvr>
                                        <p:cTn id="13" dur="500"/>
                                        <p:tgtEl>
                                          <p:spTgt spid="161792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1617923">
                                            <p:txEl>
                                              <p:pRg st="1" end="1"/>
                                            </p:txEl>
                                          </p:spTgt>
                                        </p:tgtEl>
                                        <p:attrNameLst>
                                          <p:attrName>style.visibility</p:attrName>
                                        </p:attrNameLst>
                                      </p:cBhvr>
                                      <p:to>
                                        <p:strVal val="visible"/>
                                      </p:to>
                                    </p:set>
                                    <p:animEffect transition="in" filter="wipe(up)">
                                      <p:cBhvr>
                                        <p:cTn id="18" dur="500"/>
                                        <p:tgtEl>
                                          <p:spTgt spid="161792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1617923">
                                            <p:txEl>
                                              <p:pRg st="2" end="2"/>
                                            </p:txEl>
                                          </p:spTgt>
                                        </p:tgtEl>
                                        <p:attrNameLst>
                                          <p:attrName>style.visibility</p:attrName>
                                        </p:attrNameLst>
                                      </p:cBhvr>
                                      <p:to>
                                        <p:strVal val="visible"/>
                                      </p:to>
                                    </p:set>
                                    <p:animEffect transition="in" filter="wipe(up)">
                                      <p:cBhvr>
                                        <p:cTn id="23" dur="500"/>
                                        <p:tgtEl>
                                          <p:spTgt spid="16179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22" grpId="0" animBg="1"/>
      <p:bldP spid="1617923" grpId="0" build="p" bldLvl="5"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smtClean="0"/>
              <a:t>RELATIONAL DATABASES</a:t>
            </a:r>
          </a:p>
        </p:txBody>
      </p:sp>
      <p:sp>
        <p:nvSpPr>
          <p:cNvPr id="1618947" name="Rectangle 3"/>
          <p:cNvSpPr>
            <a:spLocks noGrp="1" noChangeArrowheads="1"/>
          </p:cNvSpPr>
          <p:nvPr>
            <p:ph type="body" idx="1"/>
          </p:nvPr>
        </p:nvSpPr>
        <p:spPr>
          <a:xfrm>
            <a:off x="457200" y="1600200"/>
            <a:ext cx="8229600" cy="4724400"/>
          </a:xfrm>
        </p:spPr>
        <p:txBody>
          <a:bodyPr/>
          <a:lstStyle/>
          <a:p>
            <a:pPr eaLnBrk="1" hangingPunct="1"/>
            <a:r>
              <a:rPr lang="en-US" smtClean="0"/>
              <a:t>The </a:t>
            </a:r>
            <a:r>
              <a:rPr lang="en-US" b="1" i="1" smtClean="0"/>
              <a:t>relational data model</a:t>
            </a:r>
            <a:r>
              <a:rPr lang="en-US" smtClean="0"/>
              <a:t> represents everything in the database as being stored in the forms of tables (aka, </a:t>
            </a:r>
            <a:r>
              <a:rPr lang="en-US" b="1" i="1" smtClean="0">
                <a:solidFill>
                  <a:srgbClr val="CC0000"/>
                </a:solidFill>
              </a:rPr>
              <a:t>relations</a:t>
            </a:r>
            <a:r>
              <a:rPr lang="en-US"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18947">
                                            <p:txEl>
                                              <p:pRg st="0" end="0"/>
                                            </p:txEl>
                                          </p:spTgt>
                                        </p:tgtEl>
                                        <p:attrNameLst>
                                          <p:attrName>style.visibility</p:attrName>
                                        </p:attrNameLst>
                                      </p:cBhvr>
                                      <p:to>
                                        <p:strVal val="visible"/>
                                      </p:to>
                                    </p:set>
                                    <p:animEffect transition="in" filter="wipe(up)">
                                      <p:cBhvr>
                                        <p:cTn id="7" dur="500"/>
                                        <p:tgtEl>
                                          <p:spTgt spid="16189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8947" grpId="0" build="p" bldLvl="5"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619970" name="Object 2"/>
          <p:cNvGraphicFramePr>
            <a:graphicFrameLocks noGrp="1" noChangeAspect="1"/>
          </p:cNvGraphicFramePr>
          <p:nvPr>
            <p:ph/>
          </p:nvPr>
        </p:nvGraphicFramePr>
        <p:xfrm>
          <a:off x="671513" y="457200"/>
          <a:ext cx="5895975" cy="1890713"/>
        </p:xfrm>
        <a:graphic>
          <a:graphicData uri="http://schemas.openxmlformats.org/presentationml/2006/ole">
            <mc:AlternateContent xmlns:mc="http://schemas.openxmlformats.org/markup-compatibility/2006">
              <mc:Choice xmlns:v="urn:schemas-microsoft-com:vml" Requires="v">
                <p:oleObj spid="_x0000_s1029" name="Worksheet" r:id="rId4" imgW="2895600" imgH="1000125" progId="Excel.Sheet.8">
                  <p:embed/>
                </p:oleObj>
              </mc:Choice>
              <mc:Fallback>
                <p:oleObj name="Worksheet" r:id="rId4" imgW="2895600" imgH="100012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1513" y="457200"/>
                        <a:ext cx="5895975" cy="189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619971" name="Object 3"/>
          <p:cNvGraphicFramePr>
            <a:graphicFrameLocks noChangeAspect="1"/>
          </p:cNvGraphicFramePr>
          <p:nvPr/>
        </p:nvGraphicFramePr>
        <p:xfrm>
          <a:off x="685800" y="2644775"/>
          <a:ext cx="7951788" cy="1774825"/>
        </p:xfrm>
        <a:graphic>
          <a:graphicData uri="http://schemas.openxmlformats.org/presentationml/2006/ole">
            <mc:AlternateContent xmlns:mc="http://schemas.openxmlformats.org/markup-compatibility/2006">
              <mc:Choice xmlns:v="urn:schemas-microsoft-com:vml" Requires="v">
                <p:oleObj spid="_x0000_s1030" name="Worksheet" r:id="rId7" imgW="3684987" imgH="822815" progId="Excel.Sheet.8">
                  <p:embed/>
                </p:oleObj>
              </mc:Choice>
              <mc:Fallback>
                <p:oleObj name="Worksheet" r:id="rId7" imgW="3684987" imgH="822815" progId="Excel.Sheet.8">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5800" y="2644775"/>
                        <a:ext cx="7951788" cy="177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19972" name="Rectangle 4"/>
          <p:cNvSpPr>
            <a:spLocks noChangeArrowheads="1"/>
          </p:cNvSpPr>
          <p:nvPr/>
        </p:nvSpPr>
        <p:spPr bwMode="auto">
          <a:xfrm>
            <a:off x="685800" y="457200"/>
            <a:ext cx="5867400" cy="1828800"/>
          </a:xfrm>
          <a:prstGeom prst="rect">
            <a:avLst/>
          </a:prstGeom>
          <a:noFill/>
          <a:ln w="57150">
            <a:solidFill>
              <a:srgbClr val="FF0000"/>
            </a:solidFill>
            <a:miter lim="800000"/>
            <a:headEnd/>
            <a:tailEnd/>
          </a:ln>
        </p:spPr>
        <p:txBody>
          <a:bodyPr wrap="none" anchor="ctr"/>
          <a:lstStyle/>
          <a:p>
            <a:endParaRPr lang="en-US"/>
          </a:p>
        </p:txBody>
      </p:sp>
      <p:sp>
        <p:nvSpPr>
          <p:cNvPr id="1619973" name="Text Box 5"/>
          <p:cNvSpPr txBox="1">
            <a:spLocks noChangeArrowheads="1"/>
          </p:cNvSpPr>
          <p:nvPr/>
        </p:nvSpPr>
        <p:spPr bwMode="auto">
          <a:xfrm>
            <a:off x="6934200" y="1066800"/>
            <a:ext cx="1589088" cy="519113"/>
          </a:xfrm>
          <a:prstGeom prst="rect">
            <a:avLst/>
          </a:prstGeom>
          <a:noFill/>
          <a:ln w="9525">
            <a:noFill/>
            <a:miter lim="800000"/>
            <a:headEnd/>
            <a:tailEnd/>
          </a:ln>
        </p:spPr>
        <p:txBody>
          <a:bodyPr wrap="none">
            <a:spAutoFit/>
          </a:bodyPr>
          <a:lstStyle/>
          <a:p>
            <a:r>
              <a:rPr lang="en-US" sz="2800">
                <a:solidFill>
                  <a:srgbClr val="FF0000"/>
                </a:solidFill>
              </a:rPr>
              <a:t>Relation</a:t>
            </a:r>
          </a:p>
        </p:txBody>
      </p:sp>
      <p:graphicFrame>
        <p:nvGraphicFramePr>
          <p:cNvPr id="1619974" name="Object 6"/>
          <p:cNvGraphicFramePr>
            <a:graphicFrameLocks noChangeAspect="1"/>
          </p:cNvGraphicFramePr>
          <p:nvPr/>
        </p:nvGraphicFramePr>
        <p:xfrm>
          <a:off x="762000" y="4635500"/>
          <a:ext cx="4953000" cy="1924050"/>
        </p:xfrm>
        <a:graphic>
          <a:graphicData uri="http://schemas.openxmlformats.org/presentationml/2006/ole">
            <mc:AlternateContent xmlns:mc="http://schemas.openxmlformats.org/markup-compatibility/2006">
              <mc:Choice xmlns:v="urn:schemas-microsoft-com:vml" Requires="v">
                <p:oleObj spid="_x0000_s1031" name="Worksheet" r:id="rId10" imgW="2400300" imgH="1000125" progId="Excel.Sheet.8">
                  <p:embed/>
                </p:oleObj>
              </mc:Choice>
              <mc:Fallback>
                <p:oleObj name="Worksheet" r:id="rId10" imgW="2400300" imgH="1000125" progId="Excel.Sheet.8">
                  <p:embed/>
                  <p:pic>
                    <p:nvPicPr>
                      <p:cNvPr id="0"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62000" y="4635500"/>
                        <a:ext cx="4953000" cy="1924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619970"/>
                                        </p:tgtEl>
                                        <p:attrNameLst>
                                          <p:attrName>style.visibility</p:attrName>
                                        </p:attrNameLst>
                                      </p:cBhvr>
                                      <p:to>
                                        <p:strVal val="visible"/>
                                      </p:to>
                                    </p:set>
                                    <p:anim calcmode="lin" valueType="num">
                                      <p:cBhvr additive="base">
                                        <p:cTn id="7" dur="500" fill="hold"/>
                                        <p:tgtEl>
                                          <p:spTgt spid="1619970"/>
                                        </p:tgtEl>
                                        <p:attrNameLst>
                                          <p:attrName>ppt_x</p:attrName>
                                        </p:attrNameLst>
                                      </p:cBhvr>
                                      <p:tavLst>
                                        <p:tav tm="0">
                                          <p:val>
                                            <p:strVal val="0-#ppt_w/2"/>
                                          </p:val>
                                        </p:tav>
                                        <p:tav tm="100000">
                                          <p:val>
                                            <p:strVal val="#ppt_x"/>
                                          </p:val>
                                        </p:tav>
                                      </p:tavLst>
                                    </p:anim>
                                    <p:anim calcmode="lin" valueType="num">
                                      <p:cBhvr additive="base">
                                        <p:cTn id="8" dur="500" fill="hold"/>
                                        <p:tgtEl>
                                          <p:spTgt spid="161997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1619971"/>
                                        </p:tgtEl>
                                        <p:attrNameLst>
                                          <p:attrName>style.visibility</p:attrName>
                                        </p:attrNameLst>
                                      </p:cBhvr>
                                      <p:to>
                                        <p:strVal val="visible"/>
                                      </p:to>
                                    </p:set>
                                    <p:anim calcmode="lin" valueType="num">
                                      <p:cBhvr additive="base">
                                        <p:cTn id="12" dur="500" fill="hold"/>
                                        <p:tgtEl>
                                          <p:spTgt spid="1619971"/>
                                        </p:tgtEl>
                                        <p:attrNameLst>
                                          <p:attrName>ppt_x</p:attrName>
                                        </p:attrNameLst>
                                      </p:cBhvr>
                                      <p:tavLst>
                                        <p:tav tm="0">
                                          <p:val>
                                            <p:strVal val="0-#ppt_w/2"/>
                                          </p:val>
                                        </p:tav>
                                        <p:tav tm="100000">
                                          <p:val>
                                            <p:strVal val="#ppt_x"/>
                                          </p:val>
                                        </p:tav>
                                      </p:tavLst>
                                    </p:anim>
                                    <p:anim calcmode="lin" valueType="num">
                                      <p:cBhvr additive="base">
                                        <p:cTn id="13" dur="500" fill="hold"/>
                                        <p:tgtEl>
                                          <p:spTgt spid="1619971"/>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9" presetClass="entr" presetSubtype="0" fill="hold" nodeType="afterEffect">
                                  <p:stCondLst>
                                    <p:cond delay="0"/>
                                  </p:stCondLst>
                                  <p:childTnLst>
                                    <p:set>
                                      <p:cBhvr>
                                        <p:cTn id="16" dur="1" fill="hold">
                                          <p:stCondLst>
                                            <p:cond delay="0"/>
                                          </p:stCondLst>
                                        </p:cTn>
                                        <p:tgtEl>
                                          <p:spTgt spid="1619974"/>
                                        </p:tgtEl>
                                        <p:attrNameLst>
                                          <p:attrName>style.visibility</p:attrName>
                                        </p:attrNameLst>
                                      </p:cBhvr>
                                      <p:to>
                                        <p:strVal val="visible"/>
                                      </p:to>
                                    </p:set>
                                    <p:animEffect transition="in" filter="dissolve">
                                      <p:cBhvr>
                                        <p:cTn id="17" dur="500"/>
                                        <p:tgtEl>
                                          <p:spTgt spid="1619974"/>
                                        </p:tgtEl>
                                      </p:cBhvr>
                                    </p:animEffect>
                                  </p:childTnLst>
                                </p:cTn>
                              </p:par>
                            </p:childTnLst>
                          </p:cTn>
                        </p:par>
                        <p:par>
                          <p:cTn id="18" fill="hold">
                            <p:stCondLst>
                              <p:cond delay="1500"/>
                            </p:stCondLst>
                            <p:childTnLst>
                              <p:par>
                                <p:cTn id="19" presetID="23" presetClass="entr" presetSubtype="16" fill="hold" grpId="0" nodeType="afterEffect">
                                  <p:stCondLst>
                                    <p:cond delay="0"/>
                                  </p:stCondLst>
                                  <p:childTnLst>
                                    <p:set>
                                      <p:cBhvr>
                                        <p:cTn id="20" dur="1" fill="hold">
                                          <p:stCondLst>
                                            <p:cond delay="0"/>
                                          </p:stCondLst>
                                        </p:cTn>
                                        <p:tgtEl>
                                          <p:spTgt spid="1619972"/>
                                        </p:tgtEl>
                                        <p:attrNameLst>
                                          <p:attrName>style.visibility</p:attrName>
                                        </p:attrNameLst>
                                      </p:cBhvr>
                                      <p:to>
                                        <p:strVal val="visible"/>
                                      </p:to>
                                    </p:set>
                                    <p:anim calcmode="lin" valueType="num">
                                      <p:cBhvr>
                                        <p:cTn id="21" dur="500" fill="hold"/>
                                        <p:tgtEl>
                                          <p:spTgt spid="1619972"/>
                                        </p:tgtEl>
                                        <p:attrNameLst>
                                          <p:attrName>ppt_w</p:attrName>
                                        </p:attrNameLst>
                                      </p:cBhvr>
                                      <p:tavLst>
                                        <p:tav tm="0">
                                          <p:val>
                                            <p:fltVal val="0"/>
                                          </p:val>
                                        </p:tav>
                                        <p:tav tm="100000">
                                          <p:val>
                                            <p:strVal val="#ppt_w"/>
                                          </p:val>
                                        </p:tav>
                                      </p:tavLst>
                                    </p:anim>
                                    <p:anim calcmode="lin" valueType="num">
                                      <p:cBhvr>
                                        <p:cTn id="22" dur="500" fill="hold"/>
                                        <p:tgtEl>
                                          <p:spTgt spid="1619972"/>
                                        </p:tgtEl>
                                        <p:attrNameLst>
                                          <p:attrName>ppt_h</p:attrName>
                                        </p:attrNameLst>
                                      </p:cBhvr>
                                      <p:tavLst>
                                        <p:tav tm="0">
                                          <p:val>
                                            <p:fltVal val="0"/>
                                          </p:val>
                                        </p:tav>
                                        <p:tav tm="100000">
                                          <p:val>
                                            <p:strVal val="#ppt_h"/>
                                          </p:val>
                                        </p:tav>
                                      </p:tavLst>
                                    </p:anim>
                                  </p:childTnLst>
                                </p:cTn>
                              </p:par>
                            </p:childTnLst>
                          </p:cTn>
                        </p:par>
                        <p:par>
                          <p:cTn id="23" fill="hold">
                            <p:stCondLst>
                              <p:cond delay="2000"/>
                            </p:stCondLst>
                            <p:childTnLst>
                              <p:par>
                                <p:cTn id="24" presetID="23" presetClass="entr" presetSubtype="16" fill="hold" grpId="0" nodeType="afterEffect">
                                  <p:stCondLst>
                                    <p:cond delay="0"/>
                                  </p:stCondLst>
                                  <p:childTnLst>
                                    <p:set>
                                      <p:cBhvr>
                                        <p:cTn id="25" dur="1" fill="hold">
                                          <p:stCondLst>
                                            <p:cond delay="0"/>
                                          </p:stCondLst>
                                        </p:cTn>
                                        <p:tgtEl>
                                          <p:spTgt spid="1619973"/>
                                        </p:tgtEl>
                                        <p:attrNameLst>
                                          <p:attrName>style.visibility</p:attrName>
                                        </p:attrNameLst>
                                      </p:cBhvr>
                                      <p:to>
                                        <p:strVal val="visible"/>
                                      </p:to>
                                    </p:set>
                                    <p:anim calcmode="lin" valueType="num">
                                      <p:cBhvr>
                                        <p:cTn id="26" dur="500" fill="hold"/>
                                        <p:tgtEl>
                                          <p:spTgt spid="1619973"/>
                                        </p:tgtEl>
                                        <p:attrNameLst>
                                          <p:attrName>ppt_w</p:attrName>
                                        </p:attrNameLst>
                                      </p:cBhvr>
                                      <p:tavLst>
                                        <p:tav tm="0">
                                          <p:val>
                                            <p:fltVal val="0"/>
                                          </p:val>
                                        </p:tav>
                                        <p:tav tm="100000">
                                          <p:val>
                                            <p:strVal val="#ppt_w"/>
                                          </p:val>
                                        </p:tav>
                                      </p:tavLst>
                                    </p:anim>
                                    <p:anim calcmode="lin" valueType="num">
                                      <p:cBhvr>
                                        <p:cTn id="27" dur="500" fill="hold"/>
                                        <p:tgtEl>
                                          <p:spTgt spid="161997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9972" grpId="0" animBg="1"/>
      <p:bldP spid="1619973"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smtClean="0"/>
              <a:t>RELATIONAL DATABASES</a:t>
            </a:r>
          </a:p>
        </p:txBody>
      </p:sp>
      <p:sp>
        <p:nvSpPr>
          <p:cNvPr id="1620995" name="Rectangle 3"/>
          <p:cNvSpPr>
            <a:spLocks noGrp="1" noChangeArrowheads="1"/>
          </p:cNvSpPr>
          <p:nvPr>
            <p:ph type="body" idx="1"/>
          </p:nvPr>
        </p:nvSpPr>
        <p:spPr>
          <a:xfrm>
            <a:off x="457200" y="1600200"/>
            <a:ext cx="8229600" cy="4724400"/>
          </a:xfrm>
        </p:spPr>
        <p:txBody>
          <a:bodyPr/>
          <a:lstStyle/>
          <a:p>
            <a:pPr eaLnBrk="1" hangingPunct="1"/>
            <a:r>
              <a:rPr lang="en-US" smtClean="0"/>
              <a:t>This model only describes how the data </a:t>
            </a:r>
            <a:r>
              <a:rPr lang="en-US" b="1" i="1" smtClean="0"/>
              <a:t>appear</a:t>
            </a:r>
            <a:r>
              <a:rPr lang="en-US" smtClean="0"/>
              <a:t> in the conceptual- and external-level schemas.</a:t>
            </a:r>
          </a:p>
          <a:p>
            <a:pPr eaLnBrk="1" hangingPunct="1"/>
            <a:r>
              <a:rPr lang="en-US" smtClean="0"/>
              <a:t>The data are physically </a:t>
            </a:r>
            <a:r>
              <a:rPr lang="en-US" b="1" i="1" smtClean="0"/>
              <a:t>stored</a:t>
            </a:r>
            <a:r>
              <a:rPr lang="en-US" smtClean="0"/>
              <a:t> according to the description in the internal-level schema.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20995">
                                            <p:txEl>
                                              <p:pRg st="0" end="0"/>
                                            </p:txEl>
                                          </p:spTgt>
                                        </p:tgtEl>
                                        <p:attrNameLst>
                                          <p:attrName>style.visibility</p:attrName>
                                        </p:attrNameLst>
                                      </p:cBhvr>
                                      <p:to>
                                        <p:strVal val="visible"/>
                                      </p:to>
                                    </p:set>
                                    <p:animEffect transition="in" filter="wipe(up)">
                                      <p:cBhvr>
                                        <p:cTn id="7" dur="500"/>
                                        <p:tgtEl>
                                          <p:spTgt spid="16209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620995">
                                            <p:txEl>
                                              <p:pRg st="1" end="1"/>
                                            </p:txEl>
                                          </p:spTgt>
                                        </p:tgtEl>
                                        <p:attrNameLst>
                                          <p:attrName>style.visibility</p:attrName>
                                        </p:attrNameLst>
                                      </p:cBhvr>
                                      <p:to>
                                        <p:strVal val="visible"/>
                                      </p:to>
                                    </p:set>
                                    <p:animEffect transition="in" filter="wipe(up)">
                                      <p:cBhvr>
                                        <p:cTn id="12" dur="500"/>
                                        <p:tgtEl>
                                          <p:spTgt spid="16209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0995" grpId="0" build="p" bldLvl="5"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8194" name="Object 2"/>
          <p:cNvGraphicFramePr>
            <a:graphicFrameLocks noGrp="1" noChangeAspect="1"/>
          </p:cNvGraphicFramePr>
          <p:nvPr>
            <p:ph/>
          </p:nvPr>
        </p:nvGraphicFramePr>
        <p:xfrm>
          <a:off x="671513" y="457200"/>
          <a:ext cx="5895975" cy="1890713"/>
        </p:xfrm>
        <a:graphic>
          <a:graphicData uri="http://schemas.openxmlformats.org/presentationml/2006/ole">
            <mc:AlternateContent xmlns:mc="http://schemas.openxmlformats.org/markup-compatibility/2006">
              <mc:Choice xmlns:v="urn:schemas-microsoft-com:vml" Requires="v">
                <p:oleObj spid="_x0000_s2053" name="Worksheet" r:id="rId4" imgW="2895600" imgH="1000125" progId="Excel.Sheet.8">
                  <p:embed/>
                </p:oleObj>
              </mc:Choice>
              <mc:Fallback>
                <p:oleObj name="Worksheet" r:id="rId4" imgW="2895600" imgH="100012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1513" y="457200"/>
                        <a:ext cx="5895975" cy="189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195" name="Object 3"/>
          <p:cNvGraphicFramePr>
            <a:graphicFrameLocks noChangeAspect="1"/>
          </p:cNvGraphicFramePr>
          <p:nvPr/>
        </p:nvGraphicFramePr>
        <p:xfrm>
          <a:off x="685800" y="2644775"/>
          <a:ext cx="7951788" cy="1774825"/>
        </p:xfrm>
        <a:graphic>
          <a:graphicData uri="http://schemas.openxmlformats.org/presentationml/2006/ole">
            <mc:AlternateContent xmlns:mc="http://schemas.openxmlformats.org/markup-compatibility/2006">
              <mc:Choice xmlns:v="urn:schemas-microsoft-com:vml" Requires="v">
                <p:oleObj spid="_x0000_s2054" name="Worksheet" r:id="rId7" imgW="3684987" imgH="822815" progId="Excel.Sheet.8">
                  <p:embed/>
                </p:oleObj>
              </mc:Choice>
              <mc:Fallback>
                <p:oleObj name="Worksheet" r:id="rId7" imgW="3684987" imgH="822815" progId="Excel.Sheet.8">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5800" y="2644775"/>
                        <a:ext cx="7951788" cy="177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22020" name="Rectangle 4"/>
          <p:cNvSpPr>
            <a:spLocks noChangeArrowheads="1"/>
          </p:cNvSpPr>
          <p:nvPr/>
        </p:nvSpPr>
        <p:spPr bwMode="auto">
          <a:xfrm>
            <a:off x="685800" y="1987550"/>
            <a:ext cx="5867400" cy="368300"/>
          </a:xfrm>
          <a:prstGeom prst="rect">
            <a:avLst/>
          </a:prstGeom>
          <a:noFill/>
          <a:ln w="57150">
            <a:solidFill>
              <a:srgbClr val="FF0000"/>
            </a:solidFill>
            <a:miter lim="800000"/>
            <a:headEnd/>
            <a:tailEnd/>
          </a:ln>
        </p:spPr>
        <p:txBody>
          <a:bodyPr wrap="none" anchor="ctr"/>
          <a:lstStyle/>
          <a:p>
            <a:endParaRPr lang="en-US"/>
          </a:p>
        </p:txBody>
      </p:sp>
      <p:graphicFrame>
        <p:nvGraphicFramePr>
          <p:cNvPr id="8196" name="Object 6"/>
          <p:cNvGraphicFramePr>
            <a:graphicFrameLocks noChangeAspect="1"/>
          </p:cNvGraphicFramePr>
          <p:nvPr/>
        </p:nvGraphicFramePr>
        <p:xfrm>
          <a:off x="703263" y="4492625"/>
          <a:ext cx="2444750" cy="2085975"/>
        </p:xfrm>
        <a:graphic>
          <a:graphicData uri="http://schemas.openxmlformats.org/presentationml/2006/ole">
            <mc:AlternateContent xmlns:mc="http://schemas.openxmlformats.org/markup-compatibility/2006">
              <mc:Choice xmlns:v="urn:schemas-microsoft-com:vml" Requires="v">
                <p:oleObj spid="_x0000_s2055" name="Worksheet" r:id="rId10" imgW="1171575" imgH="1000125" progId="Excel.Sheet.8">
                  <p:embed/>
                </p:oleObj>
              </mc:Choice>
              <mc:Fallback>
                <p:oleObj name="Worksheet" r:id="rId10" imgW="1171575" imgH="1000125" progId="Excel.Sheet.8">
                  <p:embed/>
                  <p:pic>
                    <p:nvPicPr>
                      <p:cNvPr id="0"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03263" y="4492625"/>
                        <a:ext cx="2444750"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22023" name="Text Box 7"/>
          <p:cNvSpPr txBox="1">
            <a:spLocks noChangeArrowheads="1"/>
          </p:cNvSpPr>
          <p:nvPr/>
        </p:nvSpPr>
        <p:spPr bwMode="auto">
          <a:xfrm>
            <a:off x="6696075" y="485775"/>
            <a:ext cx="2233613" cy="1368425"/>
          </a:xfrm>
          <a:prstGeom prst="rect">
            <a:avLst/>
          </a:prstGeom>
          <a:solidFill>
            <a:schemeClr val="bg1"/>
          </a:solidFill>
          <a:ln w="57150">
            <a:solidFill>
              <a:srgbClr val="3333FF"/>
            </a:solidFill>
            <a:miter lim="800000"/>
            <a:headEnd/>
            <a:tailEnd/>
          </a:ln>
        </p:spPr>
        <p:txBody>
          <a:bodyPr>
            <a:spAutoFit/>
          </a:bodyPr>
          <a:lstStyle/>
          <a:p>
            <a:r>
              <a:rPr lang="en-US" sz="2000"/>
              <a:t>Each row is called a tuple, which rhymes with “couple.”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622020"/>
                                        </p:tgtEl>
                                        <p:attrNameLst>
                                          <p:attrName>style.visibility</p:attrName>
                                        </p:attrNameLst>
                                      </p:cBhvr>
                                      <p:to>
                                        <p:strVal val="visible"/>
                                      </p:to>
                                    </p:set>
                                    <p:anim calcmode="lin" valueType="num">
                                      <p:cBhvr>
                                        <p:cTn id="7" dur="500" fill="hold"/>
                                        <p:tgtEl>
                                          <p:spTgt spid="1622020"/>
                                        </p:tgtEl>
                                        <p:attrNameLst>
                                          <p:attrName>ppt_w</p:attrName>
                                        </p:attrNameLst>
                                      </p:cBhvr>
                                      <p:tavLst>
                                        <p:tav tm="0">
                                          <p:val>
                                            <p:fltVal val="0"/>
                                          </p:val>
                                        </p:tav>
                                        <p:tav tm="100000">
                                          <p:val>
                                            <p:strVal val="#ppt_w"/>
                                          </p:val>
                                        </p:tav>
                                      </p:tavLst>
                                    </p:anim>
                                    <p:anim calcmode="lin" valueType="num">
                                      <p:cBhvr>
                                        <p:cTn id="8" dur="500" fill="hold"/>
                                        <p:tgtEl>
                                          <p:spTgt spid="1622020"/>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622023"/>
                                        </p:tgtEl>
                                        <p:attrNameLst>
                                          <p:attrName>style.visibility</p:attrName>
                                        </p:attrNameLst>
                                      </p:cBhvr>
                                      <p:to>
                                        <p:strVal val="visible"/>
                                      </p:to>
                                    </p:set>
                                    <p:anim calcmode="lin" valueType="num">
                                      <p:cBhvr>
                                        <p:cTn id="12" dur="500" fill="hold"/>
                                        <p:tgtEl>
                                          <p:spTgt spid="1622023"/>
                                        </p:tgtEl>
                                        <p:attrNameLst>
                                          <p:attrName>ppt_w</p:attrName>
                                        </p:attrNameLst>
                                      </p:cBhvr>
                                      <p:tavLst>
                                        <p:tav tm="0">
                                          <p:val>
                                            <p:fltVal val="0"/>
                                          </p:val>
                                        </p:tav>
                                        <p:tav tm="100000">
                                          <p:val>
                                            <p:strVal val="#ppt_w"/>
                                          </p:val>
                                        </p:tav>
                                      </p:tavLst>
                                    </p:anim>
                                    <p:anim calcmode="lin" valueType="num">
                                      <p:cBhvr>
                                        <p:cTn id="13" dur="500" fill="hold"/>
                                        <p:tgtEl>
                                          <p:spTgt spid="162202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2020" grpId="0" animBg="1"/>
      <p:bldP spid="1622023"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9218" name="Object 2"/>
          <p:cNvGraphicFramePr>
            <a:graphicFrameLocks noGrp="1" noChangeAspect="1"/>
          </p:cNvGraphicFramePr>
          <p:nvPr>
            <p:ph/>
          </p:nvPr>
        </p:nvGraphicFramePr>
        <p:xfrm>
          <a:off x="671513" y="457200"/>
          <a:ext cx="5895975" cy="1890713"/>
        </p:xfrm>
        <a:graphic>
          <a:graphicData uri="http://schemas.openxmlformats.org/presentationml/2006/ole">
            <mc:AlternateContent xmlns:mc="http://schemas.openxmlformats.org/markup-compatibility/2006">
              <mc:Choice xmlns:v="urn:schemas-microsoft-com:vml" Requires="v">
                <p:oleObj spid="_x0000_s3077" name="Worksheet" r:id="rId4" imgW="2895600" imgH="1000125" progId="Excel.Sheet.8">
                  <p:embed/>
                </p:oleObj>
              </mc:Choice>
              <mc:Fallback>
                <p:oleObj name="Worksheet" r:id="rId4" imgW="2895600" imgH="100012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1513" y="457200"/>
                        <a:ext cx="5895975" cy="189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219" name="Object 3"/>
          <p:cNvGraphicFramePr>
            <a:graphicFrameLocks noChangeAspect="1"/>
          </p:cNvGraphicFramePr>
          <p:nvPr/>
        </p:nvGraphicFramePr>
        <p:xfrm>
          <a:off x="685800" y="2644775"/>
          <a:ext cx="7951788" cy="1774825"/>
        </p:xfrm>
        <a:graphic>
          <a:graphicData uri="http://schemas.openxmlformats.org/presentationml/2006/ole">
            <mc:AlternateContent xmlns:mc="http://schemas.openxmlformats.org/markup-compatibility/2006">
              <mc:Choice xmlns:v="urn:schemas-microsoft-com:vml" Requires="v">
                <p:oleObj spid="_x0000_s3078" name="Worksheet" r:id="rId7" imgW="3684987" imgH="822815" progId="Excel.Sheet.8">
                  <p:embed/>
                </p:oleObj>
              </mc:Choice>
              <mc:Fallback>
                <p:oleObj name="Worksheet" r:id="rId7" imgW="3684987" imgH="822815" progId="Excel.Sheet.8">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5800" y="2644775"/>
                        <a:ext cx="7951788" cy="177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221" name="Rectangle 4"/>
          <p:cNvSpPr>
            <a:spLocks noChangeArrowheads="1"/>
          </p:cNvSpPr>
          <p:nvPr/>
        </p:nvSpPr>
        <p:spPr bwMode="auto">
          <a:xfrm>
            <a:off x="685800" y="1987550"/>
            <a:ext cx="5867400" cy="368300"/>
          </a:xfrm>
          <a:prstGeom prst="rect">
            <a:avLst/>
          </a:prstGeom>
          <a:noFill/>
          <a:ln w="57150">
            <a:solidFill>
              <a:srgbClr val="FF0000"/>
            </a:solidFill>
            <a:miter lim="800000"/>
            <a:headEnd/>
            <a:tailEnd/>
          </a:ln>
        </p:spPr>
        <p:txBody>
          <a:bodyPr wrap="none" anchor="ctr"/>
          <a:lstStyle/>
          <a:p>
            <a:endParaRPr lang="en-US"/>
          </a:p>
        </p:txBody>
      </p:sp>
      <p:sp>
        <p:nvSpPr>
          <p:cNvPr id="1623046" name="Text Box 6"/>
          <p:cNvSpPr txBox="1">
            <a:spLocks noChangeArrowheads="1"/>
          </p:cNvSpPr>
          <p:nvPr/>
        </p:nvSpPr>
        <p:spPr bwMode="auto">
          <a:xfrm>
            <a:off x="6696075" y="258763"/>
            <a:ext cx="2233613" cy="2282825"/>
          </a:xfrm>
          <a:prstGeom prst="rect">
            <a:avLst/>
          </a:prstGeom>
          <a:solidFill>
            <a:schemeClr val="bg1"/>
          </a:solidFill>
          <a:ln w="57150">
            <a:solidFill>
              <a:srgbClr val="3333FF"/>
            </a:solidFill>
            <a:miter lim="800000"/>
            <a:headEnd/>
            <a:tailEnd/>
          </a:ln>
        </p:spPr>
        <p:txBody>
          <a:bodyPr>
            <a:spAutoFit/>
          </a:bodyPr>
          <a:lstStyle/>
          <a:p>
            <a:r>
              <a:rPr lang="en-US" sz="2000"/>
              <a:t>Each row contains data about a specific occurrence of the type of entity in the table.</a:t>
            </a:r>
          </a:p>
        </p:txBody>
      </p:sp>
      <p:graphicFrame>
        <p:nvGraphicFramePr>
          <p:cNvPr id="9220" name="Object 7"/>
          <p:cNvGraphicFramePr>
            <a:graphicFrameLocks noChangeAspect="1"/>
          </p:cNvGraphicFramePr>
          <p:nvPr/>
        </p:nvGraphicFramePr>
        <p:xfrm>
          <a:off x="703263" y="4492625"/>
          <a:ext cx="2444750" cy="2085975"/>
        </p:xfrm>
        <a:graphic>
          <a:graphicData uri="http://schemas.openxmlformats.org/presentationml/2006/ole">
            <mc:AlternateContent xmlns:mc="http://schemas.openxmlformats.org/markup-compatibility/2006">
              <mc:Choice xmlns:v="urn:schemas-microsoft-com:vml" Requires="v">
                <p:oleObj spid="_x0000_s3079" name="Worksheet" r:id="rId10" imgW="1171575" imgH="1000125" progId="Excel.Sheet.8">
                  <p:embed/>
                </p:oleObj>
              </mc:Choice>
              <mc:Fallback>
                <p:oleObj name="Worksheet" r:id="rId10" imgW="1171575" imgH="1000125" progId="Excel.Sheet.8">
                  <p:embed/>
                  <p:pic>
                    <p:nvPicPr>
                      <p:cNvPr id="0" name="Object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03263" y="4492625"/>
                        <a:ext cx="2444750"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623046"/>
                                        </p:tgtEl>
                                        <p:attrNameLst>
                                          <p:attrName>style.visibility</p:attrName>
                                        </p:attrNameLst>
                                      </p:cBhvr>
                                      <p:to>
                                        <p:strVal val="visible"/>
                                      </p:to>
                                    </p:set>
                                    <p:anim calcmode="lin" valueType="num">
                                      <p:cBhvr>
                                        <p:cTn id="7" dur="500" fill="hold"/>
                                        <p:tgtEl>
                                          <p:spTgt spid="1623046"/>
                                        </p:tgtEl>
                                        <p:attrNameLst>
                                          <p:attrName>ppt_w</p:attrName>
                                        </p:attrNameLst>
                                      </p:cBhvr>
                                      <p:tavLst>
                                        <p:tav tm="0">
                                          <p:val>
                                            <p:fltVal val="0"/>
                                          </p:val>
                                        </p:tav>
                                        <p:tav tm="100000">
                                          <p:val>
                                            <p:strVal val="#ppt_w"/>
                                          </p:val>
                                        </p:tav>
                                      </p:tavLst>
                                    </p:anim>
                                    <p:anim calcmode="lin" valueType="num">
                                      <p:cBhvr>
                                        <p:cTn id="8" dur="500" fill="hold"/>
                                        <p:tgtEl>
                                          <p:spTgt spid="162304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3046"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0242" name="Object 2"/>
          <p:cNvGraphicFramePr>
            <a:graphicFrameLocks noGrp="1" noChangeAspect="1"/>
          </p:cNvGraphicFramePr>
          <p:nvPr>
            <p:ph/>
          </p:nvPr>
        </p:nvGraphicFramePr>
        <p:xfrm>
          <a:off x="671513" y="457200"/>
          <a:ext cx="5895975" cy="1890713"/>
        </p:xfrm>
        <a:graphic>
          <a:graphicData uri="http://schemas.openxmlformats.org/presentationml/2006/ole">
            <mc:AlternateContent xmlns:mc="http://schemas.openxmlformats.org/markup-compatibility/2006">
              <mc:Choice xmlns:v="urn:schemas-microsoft-com:vml" Requires="v">
                <p:oleObj spid="_x0000_s4101" name="Worksheet" r:id="rId4" imgW="2895600" imgH="1000125" progId="Excel.Sheet.8">
                  <p:embed/>
                </p:oleObj>
              </mc:Choice>
              <mc:Fallback>
                <p:oleObj name="Worksheet" r:id="rId4" imgW="2895600" imgH="100012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1513" y="457200"/>
                        <a:ext cx="5895975" cy="189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43" name="Object 3"/>
          <p:cNvGraphicFramePr>
            <a:graphicFrameLocks noChangeAspect="1"/>
          </p:cNvGraphicFramePr>
          <p:nvPr/>
        </p:nvGraphicFramePr>
        <p:xfrm>
          <a:off x="685800" y="2644775"/>
          <a:ext cx="7951788" cy="1774825"/>
        </p:xfrm>
        <a:graphic>
          <a:graphicData uri="http://schemas.openxmlformats.org/presentationml/2006/ole">
            <mc:AlternateContent xmlns:mc="http://schemas.openxmlformats.org/markup-compatibility/2006">
              <mc:Choice xmlns:v="urn:schemas-microsoft-com:vml" Requires="v">
                <p:oleObj spid="_x0000_s4102" name="Worksheet" r:id="rId7" imgW="3684987" imgH="822815" progId="Excel.Sheet.8">
                  <p:embed/>
                </p:oleObj>
              </mc:Choice>
              <mc:Fallback>
                <p:oleObj name="Worksheet" r:id="rId7" imgW="3684987" imgH="822815" progId="Excel.Sheet.8">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5800" y="2644775"/>
                        <a:ext cx="7951788" cy="177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24068" name="Rectangle 4"/>
          <p:cNvSpPr>
            <a:spLocks noChangeArrowheads="1"/>
          </p:cNvSpPr>
          <p:nvPr/>
        </p:nvSpPr>
        <p:spPr bwMode="auto">
          <a:xfrm>
            <a:off x="3992563" y="773113"/>
            <a:ext cx="1311275" cy="1582737"/>
          </a:xfrm>
          <a:prstGeom prst="rect">
            <a:avLst/>
          </a:prstGeom>
          <a:noFill/>
          <a:ln w="57150">
            <a:solidFill>
              <a:srgbClr val="FF0000"/>
            </a:solidFill>
            <a:miter lim="800000"/>
            <a:headEnd/>
            <a:tailEnd/>
          </a:ln>
        </p:spPr>
        <p:txBody>
          <a:bodyPr wrap="none" anchor="ctr"/>
          <a:lstStyle/>
          <a:p>
            <a:endParaRPr lang="en-US"/>
          </a:p>
        </p:txBody>
      </p:sp>
      <p:sp>
        <p:nvSpPr>
          <p:cNvPr id="1624070" name="Text Box 6"/>
          <p:cNvSpPr txBox="1">
            <a:spLocks noChangeArrowheads="1"/>
          </p:cNvSpPr>
          <p:nvPr/>
        </p:nvSpPr>
        <p:spPr bwMode="auto">
          <a:xfrm>
            <a:off x="6696075" y="450850"/>
            <a:ext cx="2233613" cy="1978025"/>
          </a:xfrm>
          <a:prstGeom prst="rect">
            <a:avLst/>
          </a:prstGeom>
          <a:solidFill>
            <a:schemeClr val="bg1"/>
          </a:solidFill>
          <a:ln w="57150">
            <a:solidFill>
              <a:srgbClr val="3333FF"/>
            </a:solidFill>
            <a:miter lim="800000"/>
            <a:headEnd/>
            <a:tailEnd/>
          </a:ln>
        </p:spPr>
        <p:txBody>
          <a:bodyPr>
            <a:spAutoFit/>
          </a:bodyPr>
          <a:lstStyle/>
          <a:p>
            <a:r>
              <a:rPr lang="en-US" sz="2000"/>
              <a:t>Each column in a table contains information about a specific attribute of the entity.</a:t>
            </a:r>
          </a:p>
        </p:txBody>
      </p:sp>
      <p:graphicFrame>
        <p:nvGraphicFramePr>
          <p:cNvPr id="10244" name="Object 7"/>
          <p:cNvGraphicFramePr>
            <a:graphicFrameLocks noChangeAspect="1"/>
          </p:cNvGraphicFramePr>
          <p:nvPr/>
        </p:nvGraphicFramePr>
        <p:xfrm>
          <a:off x="703263" y="4492625"/>
          <a:ext cx="2444750" cy="2085975"/>
        </p:xfrm>
        <a:graphic>
          <a:graphicData uri="http://schemas.openxmlformats.org/presentationml/2006/ole">
            <mc:AlternateContent xmlns:mc="http://schemas.openxmlformats.org/markup-compatibility/2006">
              <mc:Choice xmlns:v="urn:schemas-microsoft-com:vml" Requires="v">
                <p:oleObj spid="_x0000_s4103" name="Worksheet" r:id="rId10" imgW="1171575" imgH="1000125" progId="Excel.Sheet.8">
                  <p:embed/>
                </p:oleObj>
              </mc:Choice>
              <mc:Fallback>
                <p:oleObj name="Worksheet" r:id="rId10" imgW="1171575" imgH="1000125" progId="Excel.Sheet.8">
                  <p:embed/>
                  <p:pic>
                    <p:nvPicPr>
                      <p:cNvPr id="0" name="Object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03263" y="4492625"/>
                        <a:ext cx="2444750"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624068"/>
                                        </p:tgtEl>
                                        <p:attrNameLst>
                                          <p:attrName>style.visibility</p:attrName>
                                        </p:attrNameLst>
                                      </p:cBhvr>
                                      <p:to>
                                        <p:strVal val="visible"/>
                                      </p:to>
                                    </p:set>
                                    <p:anim calcmode="lin" valueType="num">
                                      <p:cBhvr>
                                        <p:cTn id="7" dur="500" fill="hold"/>
                                        <p:tgtEl>
                                          <p:spTgt spid="1624068"/>
                                        </p:tgtEl>
                                        <p:attrNameLst>
                                          <p:attrName>ppt_w</p:attrName>
                                        </p:attrNameLst>
                                      </p:cBhvr>
                                      <p:tavLst>
                                        <p:tav tm="0">
                                          <p:val>
                                            <p:fltVal val="0"/>
                                          </p:val>
                                        </p:tav>
                                        <p:tav tm="100000">
                                          <p:val>
                                            <p:strVal val="#ppt_w"/>
                                          </p:val>
                                        </p:tav>
                                      </p:tavLst>
                                    </p:anim>
                                    <p:anim calcmode="lin" valueType="num">
                                      <p:cBhvr>
                                        <p:cTn id="8" dur="500" fill="hold"/>
                                        <p:tgtEl>
                                          <p:spTgt spid="1624068"/>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624070"/>
                                        </p:tgtEl>
                                        <p:attrNameLst>
                                          <p:attrName>style.visibility</p:attrName>
                                        </p:attrNameLst>
                                      </p:cBhvr>
                                      <p:to>
                                        <p:strVal val="visible"/>
                                      </p:to>
                                    </p:set>
                                    <p:anim calcmode="lin" valueType="num">
                                      <p:cBhvr>
                                        <p:cTn id="12" dur="500" fill="hold"/>
                                        <p:tgtEl>
                                          <p:spTgt spid="1624070"/>
                                        </p:tgtEl>
                                        <p:attrNameLst>
                                          <p:attrName>ppt_w</p:attrName>
                                        </p:attrNameLst>
                                      </p:cBhvr>
                                      <p:tavLst>
                                        <p:tav tm="0">
                                          <p:val>
                                            <p:fltVal val="0"/>
                                          </p:val>
                                        </p:tav>
                                        <p:tav tm="100000">
                                          <p:val>
                                            <p:strVal val="#ppt_w"/>
                                          </p:val>
                                        </p:tav>
                                      </p:tavLst>
                                    </p:anim>
                                    <p:anim calcmode="lin" valueType="num">
                                      <p:cBhvr>
                                        <p:cTn id="13" dur="500" fill="hold"/>
                                        <p:tgtEl>
                                          <p:spTgt spid="162407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4068" grpId="0" animBg="1"/>
      <p:bldP spid="1624070"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1266" name="Object 2"/>
          <p:cNvGraphicFramePr>
            <a:graphicFrameLocks noGrp="1" noChangeAspect="1"/>
          </p:cNvGraphicFramePr>
          <p:nvPr>
            <p:ph/>
          </p:nvPr>
        </p:nvGraphicFramePr>
        <p:xfrm>
          <a:off x="671513" y="457200"/>
          <a:ext cx="5895975" cy="1890713"/>
        </p:xfrm>
        <a:graphic>
          <a:graphicData uri="http://schemas.openxmlformats.org/presentationml/2006/ole">
            <mc:AlternateContent xmlns:mc="http://schemas.openxmlformats.org/markup-compatibility/2006">
              <mc:Choice xmlns:v="urn:schemas-microsoft-com:vml" Requires="v">
                <p:oleObj spid="_x0000_s5125" name="Worksheet" r:id="rId4" imgW="2895600" imgH="1000125" progId="Excel.Sheet.8">
                  <p:embed/>
                </p:oleObj>
              </mc:Choice>
              <mc:Fallback>
                <p:oleObj name="Worksheet" r:id="rId4" imgW="2895600" imgH="100012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1513" y="457200"/>
                        <a:ext cx="5895975" cy="189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267" name="Object 3"/>
          <p:cNvGraphicFramePr>
            <a:graphicFrameLocks noChangeAspect="1"/>
          </p:cNvGraphicFramePr>
          <p:nvPr/>
        </p:nvGraphicFramePr>
        <p:xfrm>
          <a:off x="685800" y="2644775"/>
          <a:ext cx="7951788" cy="1774825"/>
        </p:xfrm>
        <a:graphic>
          <a:graphicData uri="http://schemas.openxmlformats.org/presentationml/2006/ole">
            <mc:AlternateContent xmlns:mc="http://schemas.openxmlformats.org/markup-compatibility/2006">
              <mc:Choice xmlns:v="urn:schemas-microsoft-com:vml" Requires="v">
                <p:oleObj spid="_x0000_s5126" name="Worksheet" r:id="rId7" imgW="3684987" imgH="822815" progId="Excel.Sheet.8">
                  <p:embed/>
                </p:oleObj>
              </mc:Choice>
              <mc:Fallback>
                <p:oleObj name="Worksheet" r:id="rId7" imgW="3684987" imgH="822815" progId="Excel.Sheet.8">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5800" y="2644775"/>
                        <a:ext cx="7951788" cy="177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25092" name="Rectangle 4"/>
          <p:cNvSpPr>
            <a:spLocks noChangeArrowheads="1"/>
          </p:cNvSpPr>
          <p:nvPr/>
        </p:nvSpPr>
        <p:spPr bwMode="auto">
          <a:xfrm>
            <a:off x="704850" y="738188"/>
            <a:ext cx="2101850" cy="1582737"/>
          </a:xfrm>
          <a:prstGeom prst="rect">
            <a:avLst/>
          </a:prstGeom>
          <a:noFill/>
          <a:ln w="57150">
            <a:solidFill>
              <a:srgbClr val="FF0000"/>
            </a:solidFill>
            <a:miter lim="800000"/>
            <a:headEnd/>
            <a:tailEnd/>
          </a:ln>
        </p:spPr>
        <p:txBody>
          <a:bodyPr wrap="none" anchor="ctr"/>
          <a:lstStyle/>
          <a:p>
            <a:endParaRPr lang="en-US"/>
          </a:p>
        </p:txBody>
      </p:sp>
      <p:sp>
        <p:nvSpPr>
          <p:cNvPr id="1625094" name="Text Box 6"/>
          <p:cNvSpPr txBox="1">
            <a:spLocks noChangeArrowheads="1"/>
          </p:cNvSpPr>
          <p:nvPr/>
        </p:nvSpPr>
        <p:spPr bwMode="auto">
          <a:xfrm>
            <a:off x="4495800" y="4640263"/>
            <a:ext cx="3224213" cy="1673225"/>
          </a:xfrm>
          <a:prstGeom prst="rect">
            <a:avLst/>
          </a:prstGeom>
          <a:solidFill>
            <a:schemeClr val="bg1"/>
          </a:solidFill>
          <a:ln w="57150">
            <a:solidFill>
              <a:srgbClr val="3333FF"/>
            </a:solidFill>
            <a:miter lim="800000"/>
            <a:headEnd/>
            <a:tailEnd/>
          </a:ln>
        </p:spPr>
        <p:txBody>
          <a:bodyPr>
            <a:spAutoFit/>
          </a:bodyPr>
          <a:lstStyle/>
          <a:p>
            <a:r>
              <a:rPr lang="en-US" sz="2000"/>
              <a:t>A primary key is the attribute or combination of attributes that uniquely identifies a specific row in a table.</a:t>
            </a:r>
          </a:p>
        </p:txBody>
      </p:sp>
      <p:sp>
        <p:nvSpPr>
          <p:cNvPr id="1625095" name="Rectangle 7"/>
          <p:cNvSpPr>
            <a:spLocks noChangeArrowheads="1"/>
          </p:cNvSpPr>
          <p:nvPr/>
        </p:nvSpPr>
        <p:spPr bwMode="auto">
          <a:xfrm>
            <a:off x="685800" y="3024188"/>
            <a:ext cx="1406525" cy="1354137"/>
          </a:xfrm>
          <a:prstGeom prst="rect">
            <a:avLst/>
          </a:prstGeom>
          <a:noFill/>
          <a:ln w="57150">
            <a:solidFill>
              <a:srgbClr val="FF0000"/>
            </a:solidFill>
            <a:miter lim="800000"/>
            <a:headEnd/>
            <a:tailEnd/>
          </a:ln>
        </p:spPr>
        <p:txBody>
          <a:bodyPr wrap="none" anchor="ctr"/>
          <a:lstStyle/>
          <a:p>
            <a:endParaRPr lang="en-US"/>
          </a:p>
        </p:txBody>
      </p:sp>
      <p:graphicFrame>
        <p:nvGraphicFramePr>
          <p:cNvPr id="11268" name="Object 8"/>
          <p:cNvGraphicFramePr>
            <a:graphicFrameLocks noChangeAspect="1"/>
          </p:cNvGraphicFramePr>
          <p:nvPr/>
        </p:nvGraphicFramePr>
        <p:xfrm>
          <a:off x="703263" y="4492625"/>
          <a:ext cx="2444750" cy="2085975"/>
        </p:xfrm>
        <a:graphic>
          <a:graphicData uri="http://schemas.openxmlformats.org/presentationml/2006/ole">
            <mc:AlternateContent xmlns:mc="http://schemas.openxmlformats.org/markup-compatibility/2006">
              <mc:Choice xmlns:v="urn:schemas-microsoft-com:vml" Requires="v">
                <p:oleObj spid="_x0000_s5127" name="Worksheet" r:id="rId10" imgW="1171575" imgH="1000125" progId="Excel.Sheet.8">
                  <p:embed/>
                </p:oleObj>
              </mc:Choice>
              <mc:Fallback>
                <p:oleObj name="Worksheet" r:id="rId10" imgW="1171575" imgH="1000125" progId="Excel.Sheet.8">
                  <p:embed/>
                  <p:pic>
                    <p:nvPicPr>
                      <p:cNvPr id="0" name="Object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03263" y="4492625"/>
                        <a:ext cx="2444750"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625094"/>
                                        </p:tgtEl>
                                        <p:attrNameLst>
                                          <p:attrName>style.visibility</p:attrName>
                                        </p:attrNameLst>
                                      </p:cBhvr>
                                      <p:to>
                                        <p:strVal val="visible"/>
                                      </p:to>
                                    </p:set>
                                    <p:anim calcmode="lin" valueType="num">
                                      <p:cBhvr>
                                        <p:cTn id="7" dur="500" fill="hold"/>
                                        <p:tgtEl>
                                          <p:spTgt spid="1625094"/>
                                        </p:tgtEl>
                                        <p:attrNameLst>
                                          <p:attrName>ppt_w</p:attrName>
                                        </p:attrNameLst>
                                      </p:cBhvr>
                                      <p:tavLst>
                                        <p:tav tm="0">
                                          <p:val>
                                            <p:fltVal val="0"/>
                                          </p:val>
                                        </p:tav>
                                        <p:tav tm="100000">
                                          <p:val>
                                            <p:strVal val="#ppt_w"/>
                                          </p:val>
                                        </p:tav>
                                      </p:tavLst>
                                    </p:anim>
                                    <p:anim calcmode="lin" valueType="num">
                                      <p:cBhvr>
                                        <p:cTn id="8" dur="500" fill="hold"/>
                                        <p:tgtEl>
                                          <p:spTgt spid="1625094"/>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625092"/>
                                        </p:tgtEl>
                                        <p:attrNameLst>
                                          <p:attrName>style.visibility</p:attrName>
                                        </p:attrNameLst>
                                      </p:cBhvr>
                                      <p:to>
                                        <p:strVal val="visible"/>
                                      </p:to>
                                    </p:set>
                                    <p:anim calcmode="lin" valueType="num">
                                      <p:cBhvr>
                                        <p:cTn id="12" dur="500" fill="hold"/>
                                        <p:tgtEl>
                                          <p:spTgt spid="1625092"/>
                                        </p:tgtEl>
                                        <p:attrNameLst>
                                          <p:attrName>ppt_w</p:attrName>
                                        </p:attrNameLst>
                                      </p:cBhvr>
                                      <p:tavLst>
                                        <p:tav tm="0">
                                          <p:val>
                                            <p:fltVal val="0"/>
                                          </p:val>
                                        </p:tav>
                                        <p:tav tm="100000">
                                          <p:val>
                                            <p:strVal val="#ppt_w"/>
                                          </p:val>
                                        </p:tav>
                                      </p:tavLst>
                                    </p:anim>
                                    <p:anim calcmode="lin" valueType="num">
                                      <p:cBhvr>
                                        <p:cTn id="13" dur="500" fill="hold"/>
                                        <p:tgtEl>
                                          <p:spTgt spid="1625092"/>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625095"/>
                                        </p:tgtEl>
                                        <p:attrNameLst>
                                          <p:attrName>style.visibility</p:attrName>
                                        </p:attrNameLst>
                                      </p:cBhvr>
                                      <p:to>
                                        <p:strVal val="visible"/>
                                      </p:to>
                                    </p:set>
                                    <p:anim calcmode="lin" valueType="num">
                                      <p:cBhvr>
                                        <p:cTn id="17" dur="500" fill="hold"/>
                                        <p:tgtEl>
                                          <p:spTgt spid="1625095"/>
                                        </p:tgtEl>
                                        <p:attrNameLst>
                                          <p:attrName>ppt_w</p:attrName>
                                        </p:attrNameLst>
                                      </p:cBhvr>
                                      <p:tavLst>
                                        <p:tav tm="0">
                                          <p:val>
                                            <p:fltVal val="0"/>
                                          </p:val>
                                        </p:tav>
                                        <p:tav tm="100000">
                                          <p:val>
                                            <p:strVal val="#ppt_w"/>
                                          </p:val>
                                        </p:tav>
                                      </p:tavLst>
                                    </p:anim>
                                    <p:anim calcmode="lin" valueType="num">
                                      <p:cBhvr>
                                        <p:cTn id="18" dur="500" fill="hold"/>
                                        <p:tgtEl>
                                          <p:spTgt spid="162509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5092" grpId="0" animBg="1"/>
      <p:bldP spid="1625094" grpId="0" animBg="1"/>
      <p:bldP spid="1625095"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2290" name="Object 8"/>
          <p:cNvGraphicFramePr>
            <a:graphicFrameLocks noChangeAspect="1"/>
          </p:cNvGraphicFramePr>
          <p:nvPr/>
        </p:nvGraphicFramePr>
        <p:xfrm>
          <a:off x="703263" y="4492625"/>
          <a:ext cx="2444750" cy="2085975"/>
        </p:xfrm>
        <a:graphic>
          <a:graphicData uri="http://schemas.openxmlformats.org/presentationml/2006/ole">
            <mc:AlternateContent xmlns:mc="http://schemas.openxmlformats.org/markup-compatibility/2006">
              <mc:Choice xmlns:v="urn:schemas-microsoft-com:vml" Requires="v">
                <p:oleObj spid="_x0000_s6149" name="Worksheet" r:id="rId4" imgW="1171575" imgH="1000125" progId="Excel.Sheet.8">
                  <p:embed/>
                </p:oleObj>
              </mc:Choice>
              <mc:Fallback>
                <p:oleObj name="Worksheet" r:id="rId4" imgW="1171575" imgH="1000125" progId="Excel.Sheet.8">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3263" y="4492625"/>
                        <a:ext cx="2444750"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291" name="Object 2"/>
          <p:cNvGraphicFramePr>
            <a:graphicFrameLocks noGrp="1" noChangeAspect="1"/>
          </p:cNvGraphicFramePr>
          <p:nvPr>
            <p:ph/>
          </p:nvPr>
        </p:nvGraphicFramePr>
        <p:xfrm>
          <a:off x="671513" y="457200"/>
          <a:ext cx="5895975" cy="1890713"/>
        </p:xfrm>
        <a:graphic>
          <a:graphicData uri="http://schemas.openxmlformats.org/presentationml/2006/ole">
            <mc:AlternateContent xmlns:mc="http://schemas.openxmlformats.org/markup-compatibility/2006">
              <mc:Choice xmlns:v="urn:schemas-microsoft-com:vml" Requires="v">
                <p:oleObj spid="_x0000_s6150" name="Worksheet" r:id="rId7" imgW="2895600" imgH="1000125" progId="Excel.Sheet.8">
                  <p:embed/>
                </p:oleObj>
              </mc:Choice>
              <mc:Fallback>
                <p:oleObj name="Worksheet" r:id="rId7" imgW="2895600" imgH="1000125" progId="Excel.Sheet.8">
                  <p:embed/>
                  <p:pic>
                    <p:nvPicPr>
                      <p:cNvPr id="0" name="Object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1513" y="457200"/>
                        <a:ext cx="5895975" cy="189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292" name="Object 3"/>
          <p:cNvGraphicFramePr>
            <a:graphicFrameLocks noChangeAspect="1"/>
          </p:cNvGraphicFramePr>
          <p:nvPr/>
        </p:nvGraphicFramePr>
        <p:xfrm>
          <a:off x="685800" y="2644775"/>
          <a:ext cx="7951788" cy="1774825"/>
        </p:xfrm>
        <a:graphic>
          <a:graphicData uri="http://schemas.openxmlformats.org/presentationml/2006/ole">
            <mc:AlternateContent xmlns:mc="http://schemas.openxmlformats.org/markup-compatibility/2006">
              <mc:Choice xmlns:v="urn:schemas-microsoft-com:vml" Requires="v">
                <p:oleObj spid="_x0000_s6151" name="Worksheet" r:id="rId10" imgW="3684987" imgH="822815" progId="Excel.Sheet.8">
                  <p:embed/>
                </p:oleObj>
              </mc:Choice>
              <mc:Fallback>
                <p:oleObj name="Worksheet" r:id="rId10" imgW="3684987" imgH="822815" progId="Excel.Sheet.8">
                  <p:embed/>
                  <p:pic>
                    <p:nvPicPr>
                      <p:cNvPr id="0" name="Object 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5800" y="2644775"/>
                        <a:ext cx="7951788" cy="177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26118" name="Text Box 6"/>
          <p:cNvSpPr txBox="1">
            <a:spLocks noChangeArrowheads="1"/>
          </p:cNvSpPr>
          <p:nvPr/>
        </p:nvSpPr>
        <p:spPr bwMode="auto">
          <a:xfrm>
            <a:off x="3546475" y="5168900"/>
            <a:ext cx="4948238" cy="758825"/>
          </a:xfrm>
          <a:prstGeom prst="rect">
            <a:avLst/>
          </a:prstGeom>
          <a:solidFill>
            <a:schemeClr val="bg1"/>
          </a:solidFill>
          <a:ln w="57150">
            <a:solidFill>
              <a:srgbClr val="3333FF"/>
            </a:solidFill>
            <a:miter lim="800000"/>
            <a:headEnd/>
            <a:tailEnd/>
          </a:ln>
        </p:spPr>
        <p:txBody>
          <a:bodyPr>
            <a:spAutoFit/>
          </a:bodyPr>
          <a:lstStyle/>
          <a:p>
            <a:r>
              <a:rPr lang="en-US" sz="2000"/>
              <a:t>In some tables, two or more attributes may be joined to form the primary key.</a:t>
            </a:r>
          </a:p>
        </p:txBody>
      </p:sp>
      <p:sp>
        <p:nvSpPr>
          <p:cNvPr id="1626116" name="Rectangle 4"/>
          <p:cNvSpPr>
            <a:spLocks noChangeArrowheads="1"/>
          </p:cNvSpPr>
          <p:nvPr/>
        </p:nvSpPr>
        <p:spPr bwMode="auto">
          <a:xfrm>
            <a:off x="722313" y="4872038"/>
            <a:ext cx="2436812" cy="1670050"/>
          </a:xfrm>
          <a:prstGeom prst="rect">
            <a:avLst/>
          </a:prstGeom>
          <a:noFill/>
          <a:ln w="57150">
            <a:solidFill>
              <a:srgbClr val="FF0000"/>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626118"/>
                                        </p:tgtEl>
                                        <p:attrNameLst>
                                          <p:attrName>style.visibility</p:attrName>
                                        </p:attrNameLst>
                                      </p:cBhvr>
                                      <p:to>
                                        <p:strVal val="visible"/>
                                      </p:to>
                                    </p:set>
                                    <p:anim calcmode="lin" valueType="num">
                                      <p:cBhvr>
                                        <p:cTn id="7" dur="500" fill="hold"/>
                                        <p:tgtEl>
                                          <p:spTgt spid="1626118"/>
                                        </p:tgtEl>
                                        <p:attrNameLst>
                                          <p:attrName>ppt_w</p:attrName>
                                        </p:attrNameLst>
                                      </p:cBhvr>
                                      <p:tavLst>
                                        <p:tav tm="0">
                                          <p:val>
                                            <p:fltVal val="0"/>
                                          </p:val>
                                        </p:tav>
                                        <p:tav tm="100000">
                                          <p:val>
                                            <p:strVal val="#ppt_w"/>
                                          </p:val>
                                        </p:tav>
                                      </p:tavLst>
                                    </p:anim>
                                    <p:anim calcmode="lin" valueType="num">
                                      <p:cBhvr>
                                        <p:cTn id="8" dur="500" fill="hold"/>
                                        <p:tgtEl>
                                          <p:spTgt spid="1626118"/>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626116"/>
                                        </p:tgtEl>
                                        <p:attrNameLst>
                                          <p:attrName>style.visibility</p:attrName>
                                        </p:attrNameLst>
                                      </p:cBhvr>
                                      <p:to>
                                        <p:strVal val="visible"/>
                                      </p:to>
                                    </p:set>
                                    <p:anim calcmode="lin" valueType="num">
                                      <p:cBhvr>
                                        <p:cTn id="12" dur="500" fill="hold"/>
                                        <p:tgtEl>
                                          <p:spTgt spid="1626116"/>
                                        </p:tgtEl>
                                        <p:attrNameLst>
                                          <p:attrName>ppt_w</p:attrName>
                                        </p:attrNameLst>
                                      </p:cBhvr>
                                      <p:tavLst>
                                        <p:tav tm="0">
                                          <p:val>
                                            <p:fltVal val="0"/>
                                          </p:val>
                                        </p:tav>
                                        <p:tav tm="100000">
                                          <p:val>
                                            <p:strVal val="#ppt_w"/>
                                          </p:val>
                                        </p:tav>
                                      </p:tavLst>
                                    </p:anim>
                                    <p:anim calcmode="lin" valueType="num">
                                      <p:cBhvr>
                                        <p:cTn id="13" dur="500" fill="hold"/>
                                        <p:tgtEl>
                                          <p:spTgt spid="162611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6118" grpId="0" animBg="1"/>
      <p:bldP spid="1626116"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629186" name="Group 2"/>
          <p:cNvGraphicFramePr>
            <a:graphicFrameLocks noGrp="1"/>
          </p:cNvGraphicFramePr>
          <p:nvPr/>
        </p:nvGraphicFramePr>
        <p:xfrm>
          <a:off x="369888" y="2814638"/>
          <a:ext cx="6477000" cy="2198688"/>
        </p:xfrm>
        <a:graphic>
          <a:graphicData uri="http://schemas.openxmlformats.org/drawingml/2006/table">
            <a:tbl>
              <a:tblPr/>
              <a:tblGrid>
                <a:gridCol w="1560512"/>
                <a:gridCol w="1871663"/>
                <a:gridCol w="1522412"/>
                <a:gridCol w="1522413"/>
              </a:tblGrid>
              <a:tr h="171450">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ADVISORS</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30480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Advisor No.</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Last Name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First Name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Office No.</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1418</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Howard</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Glen</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420</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1419</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Melton</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Amy</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316</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1503</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Zhang</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Xi</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202</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1506</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Radowski</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J.D.</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203</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629221" name="Group 37"/>
          <p:cNvGraphicFramePr>
            <a:graphicFrameLocks noGrp="1"/>
          </p:cNvGraphicFramePr>
          <p:nvPr/>
        </p:nvGraphicFramePr>
        <p:xfrm>
          <a:off x="419100" y="457200"/>
          <a:ext cx="8272463" cy="2103120"/>
        </p:xfrm>
        <a:graphic>
          <a:graphicData uri="http://schemas.openxmlformats.org/drawingml/2006/table">
            <a:tbl>
              <a:tblPr/>
              <a:tblGrid>
                <a:gridCol w="2271713"/>
                <a:gridCol w="1674812"/>
                <a:gridCol w="1362075"/>
                <a:gridCol w="1601788"/>
                <a:gridCol w="1362075"/>
              </a:tblGrid>
              <a:tr h="342900">
                <a:tc gridSpan="5">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STUDENTS</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721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Student ID</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Last Name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First Name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Phone No.</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Advisor No.</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44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333-33-3333</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Simpson</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Alice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333-3333</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1418</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60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111-11-1111</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Sanders</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Ned</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444-4444</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1418</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1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123-45-6789</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Moore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Artie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555-5555</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1503</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629255" name="Rectangle 71"/>
          <p:cNvSpPr>
            <a:spLocks noChangeArrowheads="1"/>
          </p:cNvSpPr>
          <p:nvPr/>
        </p:nvSpPr>
        <p:spPr bwMode="auto">
          <a:xfrm>
            <a:off x="7315200" y="790575"/>
            <a:ext cx="1389063" cy="1741488"/>
          </a:xfrm>
          <a:prstGeom prst="rect">
            <a:avLst/>
          </a:prstGeom>
          <a:noFill/>
          <a:ln w="76200">
            <a:solidFill>
              <a:srgbClr val="FF0000"/>
            </a:solidFill>
            <a:miter lim="800000"/>
            <a:headEnd/>
            <a:tailEnd/>
          </a:ln>
        </p:spPr>
        <p:txBody>
          <a:bodyPr wrap="none" anchor="ctr"/>
          <a:lstStyle/>
          <a:p>
            <a:endParaRPr lang="en-US"/>
          </a:p>
        </p:txBody>
      </p:sp>
      <p:sp>
        <p:nvSpPr>
          <p:cNvPr id="1629256" name="Line 72"/>
          <p:cNvSpPr>
            <a:spLocks noChangeShapeType="1"/>
          </p:cNvSpPr>
          <p:nvPr/>
        </p:nvSpPr>
        <p:spPr bwMode="auto">
          <a:xfrm flipH="1">
            <a:off x="2039938" y="2565400"/>
            <a:ext cx="5468937" cy="1055688"/>
          </a:xfrm>
          <a:prstGeom prst="line">
            <a:avLst/>
          </a:prstGeom>
          <a:noFill/>
          <a:ln w="76200">
            <a:solidFill>
              <a:srgbClr val="FF0000"/>
            </a:solidFill>
            <a:round/>
            <a:headEnd/>
            <a:tailEnd type="triangle" w="med" len="med"/>
          </a:ln>
        </p:spPr>
        <p:txBody>
          <a:bodyPr/>
          <a:lstStyle/>
          <a:p>
            <a:endParaRPr lang="en-US"/>
          </a:p>
        </p:txBody>
      </p:sp>
      <p:sp>
        <p:nvSpPr>
          <p:cNvPr id="1629257" name="Rectangle 73"/>
          <p:cNvSpPr>
            <a:spLocks noChangeArrowheads="1"/>
          </p:cNvSpPr>
          <p:nvPr/>
        </p:nvSpPr>
        <p:spPr bwMode="auto">
          <a:xfrm>
            <a:off x="352425" y="3167063"/>
            <a:ext cx="1600200" cy="1863725"/>
          </a:xfrm>
          <a:prstGeom prst="rect">
            <a:avLst/>
          </a:prstGeom>
          <a:noFill/>
          <a:ln w="76200">
            <a:solidFill>
              <a:srgbClr val="FF0000"/>
            </a:solidFill>
            <a:miter lim="800000"/>
            <a:headEnd/>
            <a:tailEnd/>
          </a:ln>
        </p:spPr>
        <p:txBody>
          <a:bodyPr wrap="none" anchor="ctr"/>
          <a:lstStyle/>
          <a:p>
            <a:endParaRPr lang="en-US"/>
          </a:p>
        </p:txBody>
      </p:sp>
      <p:sp>
        <p:nvSpPr>
          <p:cNvPr id="1629258" name="Text Box 74"/>
          <p:cNvSpPr txBox="1">
            <a:spLocks noChangeArrowheads="1"/>
          </p:cNvSpPr>
          <p:nvPr/>
        </p:nvSpPr>
        <p:spPr bwMode="auto">
          <a:xfrm>
            <a:off x="469900" y="5168900"/>
            <a:ext cx="8024813" cy="758825"/>
          </a:xfrm>
          <a:prstGeom prst="rect">
            <a:avLst/>
          </a:prstGeom>
          <a:solidFill>
            <a:schemeClr val="bg1"/>
          </a:solidFill>
          <a:ln w="57150">
            <a:solidFill>
              <a:srgbClr val="3333FF"/>
            </a:solidFill>
            <a:miter lim="800000"/>
            <a:headEnd/>
            <a:tailEnd/>
          </a:ln>
        </p:spPr>
        <p:txBody>
          <a:bodyPr>
            <a:spAutoFit/>
          </a:bodyPr>
          <a:lstStyle/>
          <a:p>
            <a:r>
              <a:rPr lang="en-US" sz="2000"/>
              <a:t>A foreign key is an attribute in one table that is a primary key in another table.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629255"/>
                                        </p:tgtEl>
                                        <p:attrNameLst>
                                          <p:attrName>style.visibility</p:attrName>
                                        </p:attrNameLst>
                                      </p:cBhvr>
                                      <p:to>
                                        <p:strVal val="visible"/>
                                      </p:to>
                                    </p:set>
                                    <p:anim calcmode="lin" valueType="num">
                                      <p:cBhvr>
                                        <p:cTn id="7" dur="500" fill="hold"/>
                                        <p:tgtEl>
                                          <p:spTgt spid="1629255"/>
                                        </p:tgtEl>
                                        <p:attrNameLst>
                                          <p:attrName>ppt_w</p:attrName>
                                        </p:attrNameLst>
                                      </p:cBhvr>
                                      <p:tavLst>
                                        <p:tav tm="0">
                                          <p:val>
                                            <p:fltVal val="0"/>
                                          </p:val>
                                        </p:tav>
                                        <p:tav tm="100000">
                                          <p:val>
                                            <p:strVal val="#ppt_w"/>
                                          </p:val>
                                        </p:tav>
                                      </p:tavLst>
                                    </p:anim>
                                    <p:anim calcmode="lin" valueType="num">
                                      <p:cBhvr>
                                        <p:cTn id="8" dur="500" fill="hold"/>
                                        <p:tgtEl>
                                          <p:spTgt spid="1629255"/>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2" fill="hold" grpId="0" nodeType="afterEffect">
                                  <p:stCondLst>
                                    <p:cond delay="0"/>
                                  </p:stCondLst>
                                  <p:childTnLst>
                                    <p:set>
                                      <p:cBhvr>
                                        <p:cTn id="11" dur="1" fill="hold">
                                          <p:stCondLst>
                                            <p:cond delay="0"/>
                                          </p:stCondLst>
                                        </p:cTn>
                                        <p:tgtEl>
                                          <p:spTgt spid="1629256"/>
                                        </p:tgtEl>
                                        <p:attrNameLst>
                                          <p:attrName>style.visibility</p:attrName>
                                        </p:attrNameLst>
                                      </p:cBhvr>
                                      <p:to>
                                        <p:strVal val="visible"/>
                                      </p:to>
                                    </p:set>
                                    <p:animEffect transition="in" filter="wipe(right)">
                                      <p:cBhvr>
                                        <p:cTn id="12" dur="500"/>
                                        <p:tgtEl>
                                          <p:spTgt spid="1629256"/>
                                        </p:tgtEl>
                                      </p:cBhvr>
                                    </p:animEffect>
                                  </p:childTnLst>
                                </p:cTn>
                              </p:par>
                            </p:childTnLst>
                          </p:cTn>
                        </p:par>
                        <p:par>
                          <p:cTn id="13" fill="hold">
                            <p:stCondLst>
                              <p:cond delay="1000"/>
                            </p:stCondLst>
                            <p:childTnLst>
                              <p:par>
                                <p:cTn id="14" presetID="23" presetClass="entr" presetSubtype="16" fill="hold" grpId="0" nodeType="afterEffect">
                                  <p:stCondLst>
                                    <p:cond delay="0"/>
                                  </p:stCondLst>
                                  <p:childTnLst>
                                    <p:set>
                                      <p:cBhvr>
                                        <p:cTn id="15" dur="1" fill="hold">
                                          <p:stCondLst>
                                            <p:cond delay="0"/>
                                          </p:stCondLst>
                                        </p:cTn>
                                        <p:tgtEl>
                                          <p:spTgt spid="1629257"/>
                                        </p:tgtEl>
                                        <p:attrNameLst>
                                          <p:attrName>style.visibility</p:attrName>
                                        </p:attrNameLst>
                                      </p:cBhvr>
                                      <p:to>
                                        <p:strVal val="visible"/>
                                      </p:to>
                                    </p:set>
                                    <p:anim calcmode="lin" valueType="num">
                                      <p:cBhvr>
                                        <p:cTn id="16" dur="500" fill="hold"/>
                                        <p:tgtEl>
                                          <p:spTgt spid="1629257"/>
                                        </p:tgtEl>
                                        <p:attrNameLst>
                                          <p:attrName>ppt_w</p:attrName>
                                        </p:attrNameLst>
                                      </p:cBhvr>
                                      <p:tavLst>
                                        <p:tav tm="0">
                                          <p:val>
                                            <p:fltVal val="0"/>
                                          </p:val>
                                        </p:tav>
                                        <p:tav tm="100000">
                                          <p:val>
                                            <p:strVal val="#ppt_w"/>
                                          </p:val>
                                        </p:tav>
                                      </p:tavLst>
                                    </p:anim>
                                    <p:anim calcmode="lin" valueType="num">
                                      <p:cBhvr>
                                        <p:cTn id="17" dur="500" fill="hold"/>
                                        <p:tgtEl>
                                          <p:spTgt spid="1629257"/>
                                        </p:tgtEl>
                                        <p:attrNameLst>
                                          <p:attrName>ppt_h</p:attrName>
                                        </p:attrNameLst>
                                      </p:cBhvr>
                                      <p:tavLst>
                                        <p:tav tm="0">
                                          <p:val>
                                            <p:fltVal val="0"/>
                                          </p:val>
                                        </p:tav>
                                        <p:tav tm="100000">
                                          <p:val>
                                            <p:strVal val="#ppt_h"/>
                                          </p:val>
                                        </p:tav>
                                      </p:tavLst>
                                    </p:anim>
                                  </p:childTnLst>
                                </p:cTn>
                              </p:par>
                            </p:childTnLst>
                          </p:cTn>
                        </p:par>
                        <p:par>
                          <p:cTn id="18" fill="hold">
                            <p:stCondLst>
                              <p:cond delay="1500"/>
                            </p:stCondLst>
                            <p:childTnLst>
                              <p:par>
                                <p:cTn id="19" presetID="23" presetClass="entr" presetSubtype="16" fill="hold" grpId="0" nodeType="afterEffect">
                                  <p:stCondLst>
                                    <p:cond delay="0"/>
                                  </p:stCondLst>
                                  <p:childTnLst>
                                    <p:set>
                                      <p:cBhvr>
                                        <p:cTn id="20" dur="1" fill="hold">
                                          <p:stCondLst>
                                            <p:cond delay="0"/>
                                          </p:stCondLst>
                                        </p:cTn>
                                        <p:tgtEl>
                                          <p:spTgt spid="1629258"/>
                                        </p:tgtEl>
                                        <p:attrNameLst>
                                          <p:attrName>style.visibility</p:attrName>
                                        </p:attrNameLst>
                                      </p:cBhvr>
                                      <p:to>
                                        <p:strVal val="visible"/>
                                      </p:to>
                                    </p:set>
                                    <p:anim calcmode="lin" valueType="num">
                                      <p:cBhvr>
                                        <p:cTn id="21" dur="500" fill="hold"/>
                                        <p:tgtEl>
                                          <p:spTgt spid="1629258"/>
                                        </p:tgtEl>
                                        <p:attrNameLst>
                                          <p:attrName>ppt_w</p:attrName>
                                        </p:attrNameLst>
                                      </p:cBhvr>
                                      <p:tavLst>
                                        <p:tav tm="0">
                                          <p:val>
                                            <p:fltVal val="0"/>
                                          </p:val>
                                        </p:tav>
                                        <p:tav tm="100000">
                                          <p:val>
                                            <p:strVal val="#ppt_w"/>
                                          </p:val>
                                        </p:tav>
                                      </p:tavLst>
                                    </p:anim>
                                    <p:anim calcmode="lin" valueType="num">
                                      <p:cBhvr>
                                        <p:cTn id="22" dur="500" fill="hold"/>
                                        <p:tgtEl>
                                          <p:spTgt spid="162925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9255" grpId="0" animBg="1"/>
      <p:bldP spid="1629256" grpId="0" animBg="1"/>
      <p:bldP spid="1629257" grpId="0" animBg="1"/>
      <p:bldP spid="1629258"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t>FILE VS. DATABASES</a:t>
            </a:r>
          </a:p>
        </p:txBody>
      </p:sp>
      <p:sp>
        <p:nvSpPr>
          <p:cNvPr id="1667075" name="Rectangle 3"/>
          <p:cNvSpPr>
            <a:spLocks noGrp="1" noChangeArrowheads="1"/>
          </p:cNvSpPr>
          <p:nvPr>
            <p:ph type="body" idx="1"/>
          </p:nvPr>
        </p:nvSpPr>
        <p:spPr>
          <a:xfrm>
            <a:off x="457200" y="1600200"/>
            <a:ext cx="8229600" cy="1735138"/>
          </a:xfrm>
        </p:spPr>
        <p:txBody>
          <a:bodyPr/>
          <a:lstStyle/>
          <a:p>
            <a:pPr lvl="1" eaLnBrk="1" hangingPunct="1">
              <a:lnSpc>
                <a:spcPct val="90000"/>
              </a:lnSpc>
            </a:pPr>
            <a:r>
              <a:rPr lang="en-US" sz="2400" smtClean="0"/>
              <a:t>Information about the </a:t>
            </a:r>
            <a:r>
              <a:rPr lang="en-US" sz="2400" b="1" i="1" smtClean="0">
                <a:solidFill>
                  <a:srgbClr val="CC0000"/>
                </a:solidFill>
              </a:rPr>
              <a:t>attributes</a:t>
            </a:r>
            <a:r>
              <a:rPr lang="en-US" sz="2400" smtClean="0"/>
              <a:t> of an entity (e.g., the student’s ID number and birth date) are stored in </a:t>
            </a:r>
            <a:r>
              <a:rPr lang="en-US" sz="2400" b="1" i="1" smtClean="0">
                <a:solidFill>
                  <a:srgbClr val="CC0000"/>
                </a:solidFill>
              </a:rPr>
              <a:t>fields</a:t>
            </a:r>
            <a:r>
              <a:rPr lang="en-US" sz="2400" smtClean="0"/>
              <a:t>.</a:t>
            </a:r>
          </a:p>
        </p:txBody>
      </p:sp>
      <p:graphicFrame>
        <p:nvGraphicFramePr>
          <p:cNvPr id="1667076" name="Group 4"/>
          <p:cNvGraphicFramePr>
            <a:graphicFrameLocks noGrp="1"/>
          </p:cNvGraphicFramePr>
          <p:nvPr/>
        </p:nvGraphicFramePr>
        <p:xfrm>
          <a:off x="387350" y="3675063"/>
          <a:ext cx="8258175" cy="2743200"/>
        </p:xfrm>
        <a:graphic>
          <a:graphicData uri="http://schemas.openxmlformats.org/drawingml/2006/table">
            <a:tbl>
              <a:tblPr/>
              <a:tblGrid>
                <a:gridCol w="2090738"/>
                <a:gridCol w="1558925"/>
                <a:gridCol w="1404937"/>
                <a:gridCol w="1651000"/>
                <a:gridCol w="1552575"/>
              </a:tblGrid>
              <a:tr h="485775">
                <a:tc gridSpan="5">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STUDENTS</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905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Student ID</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Last Name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First Name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Phone Number</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Birth Date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8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333-33-3333</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Simpson</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Alice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333-3333</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10/11/84</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8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111-11-1111</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Sanders</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Ned</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444-4444</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11/24/86</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8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123-45-6789</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Moore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Artie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555-5555</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04/20/85</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667110" name="Rectangle 38"/>
          <p:cNvSpPr>
            <a:spLocks noChangeArrowheads="1"/>
          </p:cNvSpPr>
          <p:nvPr/>
        </p:nvSpPr>
        <p:spPr bwMode="auto">
          <a:xfrm>
            <a:off x="387350" y="4132263"/>
            <a:ext cx="2127250" cy="2268537"/>
          </a:xfrm>
          <a:prstGeom prst="rect">
            <a:avLst/>
          </a:prstGeom>
          <a:noFill/>
          <a:ln w="76200">
            <a:solidFill>
              <a:srgbClr val="FF0000"/>
            </a:solidFill>
            <a:miter lim="800000"/>
            <a:headEnd/>
            <a:tailEnd/>
          </a:ln>
        </p:spPr>
        <p:txBody>
          <a:bodyPr wrap="none" anchor="ctr"/>
          <a:lstStyle/>
          <a:p>
            <a:endParaRPr lang="en-US"/>
          </a:p>
        </p:txBody>
      </p:sp>
      <p:sp>
        <p:nvSpPr>
          <p:cNvPr id="1667111" name="Rectangle 39"/>
          <p:cNvSpPr>
            <a:spLocks noChangeArrowheads="1"/>
          </p:cNvSpPr>
          <p:nvPr/>
        </p:nvSpPr>
        <p:spPr bwMode="auto">
          <a:xfrm>
            <a:off x="7064375" y="4110038"/>
            <a:ext cx="1563688" cy="2268537"/>
          </a:xfrm>
          <a:prstGeom prst="rect">
            <a:avLst/>
          </a:prstGeom>
          <a:noFill/>
          <a:ln w="76200">
            <a:solidFill>
              <a:srgbClr val="FF0000"/>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67075">
                                            <p:txEl>
                                              <p:pRg st="0" end="0"/>
                                            </p:txEl>
                                          </p:spTgt>
                                        </p:tgtEl>
                                        <p:attrNameLst>
                                          <p:attrName>style.visibility</p:attrName>
                                        </p:attrNameLst>
                                      </p:cBhvr>
                                      <p:to>
                                        <p:strVal val="visible"/>
                                      </p:to>
                                    </p:set>
                                    <p:animEffect transition="in" filter="wipe(up)">
                                      <p:cBhvr>
                                        <p:cTn id="7" dur="500"/>
                                        <p:tgtEl>
                                          <p:spTgt spid="1667075">
                                            <p:txEl>
                                              <p:pRg st="0" end="0"/>
                                            </p:txEl>
                                          </p:spTgt>
                                        </p:tgtEl>
                                      </p:cBhvr>
                                    </p:animEffect>
                                  </p:childTnLst>
                                </p:cTn>
                              </p:par>
                            </p:childTnLst>
                          </p:cTn>
                        </p:par>
                        <p:par>
                          <p:cTn id="8" fill="hold">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1667110"/>
                                        </p:tgtEl>
                                        <p:attrNameLst>
                                          <p:attrName>style.visibility</p:attrName>
                                        </p:attrNameLst>
                                      </p:cBhvr>
                                      <p:to>
                                        <p:strVal val="visible"/>
                                      </p:to>
                                    </p:set>
                                    <p:anim calcmode="lin" valueType="num">
                                      <p:cBhvr>
                                        <p:cTn id="11" dur="500" fill="hold"/>
                                        <p:tgtEl>
                                          <p:spTgt spid="1667110"/>
                                        </p:tgtEl>
                                        <p:attrNameLst>
                                          <p:attrName>ppt_w</p:attrName>
                                        </p:attrNameLst>
                                      </p:cBhvr>
                                      <p:tavLst>
                                        <p:tav tm="0">
                                          <p:val>
                                            <p:fltVal val="0"/>
                                          </p:val>
                                        </p:tav>
                                        <p:tav tm="100000">
                                          <p:val>
                                            <p:strVal val="#ppt_w"/>
                                          </p:val>
                                        </p:tav>
                                      </p:tavLst>
                                    </p:anim>
                                    <p:anim calcmode="lin" valueType="num">
                                      <p:cBhvr>
                                        <p:cTn id="12" dur="500" fill="hold"/>
                                        <p:tgtEl>
                                          <p:spTgt spid="1667110"/>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3" presetClass="entr" presetSubtype="16" fill="hold" grpId="0" nodeType="afterEffect">
                                  <p:stCondLst>
                                    <p:cond delay="0"/>
                                  </p:stCondLst>
                                  <p:childTnLst>
                                    <p:set>
                                      <p:cBhvr>
                                        <p:cTn id="15" dur="1" fill="hold">
                                          <p:stCondLst>
                                            <p:cond delay="0"/>
                                          </p:stCondLst>
                                        </p:cTn>
                                        <p:tgtEl>
                                          <p:spTgt spid="1667111"/>
                                        </p:tgtEl>
                                        <p:attrNameLst>
                                          <p:attrName>style.visibility</p:attrName>
                                        </p:attrNameLst>
                                      </p:cBhvr>
                                      <p:to>
                                        <p:strVal val="visible"/>
                                      </p:to>
                                    </p:set>
                                    <p:anim calcmode="lin" valueType="num">
                                      <p:cBhvr>
                                        <p:cTn id="16" dur="500" fill="hold"/>
                                        <p:tgtEl>
                                          <p:spTgt spid="1667111"/>
                                        </p:tgtEl>
                                        <p:attrNameLst>
                                          <p:attrName>ppt_w</p:attrName>
                                        </p:attrNameLst>
                                      </p:cBhvr>
                                      <p:tavLst>
                                        <p:tav tm="0">
                                          <p:val>
                                            <p:fltVal val="0"/>
                                          </p:val>
                                        </p:tav>
                                        <p:tav tm="100000">
                                          <p:val>
                                            <p:strVal val="#ppt_w"/>
                                          </p:val>
                                        </p:tav>
                                      </p:tavLst>
                                    </p:anim>
                                    <p:anim calcmode="lin" valueType="num">
                                      <p:cBhvr>
                                        <p:cTn id="17" dur="500" fill="hold"/>
                                        <p:tgtEl>
                                          <p:spTgt spid="166711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7075" grpId="0" build="p" bldLvl="5" autoUpdateAnimBg="0"/>
      <p:bldP spid="1667110" grpId="0" animBg="1"/>
      <p:bldP spid="1667111"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627595" name="Group 459"/>
          <p:cNvGraphicFramePr>
            <a:graphicFrameLocks noGrp="1"/>
          </p:cNvGraphicFramePr>
          <p:nvPr/>
        </p:nvGraphicFramePr>
        <p:xfrm>
          <a:off x="369888" y="2814638"/>
          <a:ext cx="6477000" cy="2198688"/>
        </p:xfrm>
        <a:graphic>
          <a:graphicData uri="http://schemas.openxmlformats.org/drawingml/2006/table">
            <a:tbl>
              <a:tblPr/>
              <a:tblGrid>
                <a:gridCol w="1560512"/>
                <a:gridCol w="1871663"/>
                <a:gridCol w="1522412"/>
                <a:gridCol w="1522413"/>
              </a:tblGrid>
              <a:tr h="171450">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ADVISORS</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30480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Advisor No.</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Last Name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First Name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Office No.</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1418</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Howard</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Glen</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420</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1419</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Melton</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Amy</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316</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1503</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Zhang</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Xi</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202</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1506</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Radowski</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J.D.</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203</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627141" name="Text Box 5"/>
          <p:cNvSpPr txBox="1">
            <a:spLocks noChangeArrowheads="1"/>
          </p:cNvSpPr>
          <p:nvPr/>
        </p:nvSpPr>
        <p:spPr bwMode="auto">
          <a:xfrm>
            <a:off x="1612900" y="5291138"/>
            <a:ext cx="5773738" cy="454025"/>
          </a:xfrm>
          <a:prstGeom prst="rect">
            <a:avLst/>
          </a:prstGeom>
          <a:solidFill>
            <a:schemeClr val="bg1"/>
          </a:solidFill>
          <a:ln w="57150">
            <a:solidFill>
              <a:srgbClr val="3333FF"/>
            </a:solidFill>
            <a:miter lim="800000"/>
            <a:headEnd/>
            <a:tailEnd/>
          </a:ln>
        </p:spPr>
        <p:txBody>
          <a:bodyPr>
            <a:spAutoFit/>
          </a:bodyPr>
          <a:lstStyle/>
          <a:p>
            <a:r>
              <a:rPr lang="en-US" sz="2000"/>
              <a:t>Foreign keys are used to link tables together.</a:t>
            </a:r>
          </a:p>
        </p:txBody>
      </p:sp>
      <p:graphicFrame>
        <p:nvGraphicFramePr>
          <p:cNvPr id="1627291" name="Group 155"/>
          <p:cNvGraphicFramePr>
            <a:graphicFrameLocks noGrp="1"/>
          </p:cNvGraphicFramePr>
          <p:nvPr/>
        </p:nvGraphicFramePr>
        <p:xfrm>
          <a:off x="419100" y="457200"/>
          <a:ext cx="8272463" cy="2103120"/>
        </p:xfrm>
        <a:graphic>
          <a:graphicData uri="http://schemas.openxmlformats.org/drawingml/2006/table">
            <a:tbl>
              <a:tblPr/>
              <a:tblGrid>
                <a:gridCol w="2271713"/>
                <a:gridCol w="1674812"/>
                <a:gridCol w="1362075"/>
                <a:gridCol w="1601788"/>
                <a:gridCol w="1362075"/>
              </a:tblGrid>
              <a:tr h="342900">
                <a:tc gridSpan="5">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STUDENTS</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721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Student ID</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Last Name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First Name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Phone No.</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Advisor No.</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44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333-33-3333</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Simpson</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Alice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333-3333</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1418</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60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111-11-1111</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Sanders</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Ned</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444-4444</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1418</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1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123-45-6789</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Moore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Artie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555-5555</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1503</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1751" name="Rectangle 301"/>
          <p:cNvSpPr>
            <a:spLocks noChangeArrowheads="1"/>
          </p:cNvSpPr>
          <p:nvPr/>
        </p:nvSpPr>
        <p:spPr bwMode="auto">
          <a:xfrm>
            <a:off x="7315200" y="790575"/>
            <a:ext cx="1389063" cy="1741488"/>
          </a:xfrm>
          <a:prstGeom prst="rect">
            <a:avLst/>
          </a:prstGeom>
          <a:noFill/>
          <a:ln w="76200">
            <a:solidFill>
              <a:srgbClr val="FF0000"/>
            </a:solidFill>
            <a:miter lim="800000"/>
            <a:headEnd/>
            <a:tailEnd/>
          </a:ln>
        </p:spPr>
        <p:txBody>
          <a:bodyPr wrap="none" anchor="ctr"/>
          <a:lstStyle/>
          <a:p>
            <a:endParaRPr lang="en-US"/>
          </a:p>
        </p:txBody>
      </p:sp>
      <p:sp>
        <p:nvSpPr>
          <p:cNvPr id="71752" name="Line 303"/>
          <p:cNvSpPr>
            <a:spLocks noChangeShapeType="1"/>
          </p:cNvSpPr>
          <p:nvPr/>
        </p:nvSpPr>
        <p:spPr bwMode="auto">
          <a:xfrm flipH="1">
            <a:off x="2039938" y="2565400"/>
            <a:ext cx="5468937" cy="1055688"/>
          </a:xfrm>
          <a:prstGeom prst="line">
            <a:avLst/>
          </a:prstGeom>
          <a:noFill/>
          <a:ln w="76200">
            <a:solidFill>
              <a:srgbClr val="FF0000"/>
            </a:solidFill>
            <a:round/>
            <a:headEnd/>
            <a:tailEnd type="triangle" w="med" len="med"/>
          </a:ln>
        </p:spPr>
        <p:txBody>
          <a:bodyPr/>
          <a:lstStyle/>
          <a:p>
            <a:endParaRPr lang="en-US"/>
          </a:p>
        </p:txBody>
      </p:sp>
      <p:sp>
        <p:nvSpPr>
          <p:cNvPr id="71753" name="Rectangle 304"/>
          <p:cNvSpPr>
            <a:spLocks noChangeArrowheads="1"/>
          </p:cNvSpPr>
          <p:nvPr/>
        </p:nvSpPr>
        <p:spPr bwMode="auto">
          <a:xfrm>
            <a:off x="352425" y="3167063"/>
            <a:ext cx="1600200" cy="1863725"/>
          </a:xfrm>
          <a:prstGeom prst="rect">
            <a:avLst/>
          </a:prstGeom>
          <a:noFill/>
          <a:ln w="76200">
            <a:solidFill>
              <a:srgbClr val="FF0000"/>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627141"/>
                                        </p:tgtEl>
                                        <p:attrNameLst>
                                          <p:attrName>style.visibility</p:attrName>
                                        </p:attrNameLst>
                                      </p:cBhvr>
                                      <p:to>
                                        <p:strVal val="visible"/>
                                      </p:to>
                                    </p:set>
                                    <p:anim calcmode="lin" valueType="num">
                                      <p:cBhvr>
                                        <p:cTn id="7" dur="500" fill="hold"/>
                                        <p:tgtEl>
                                          <p:spTgt spid="1627141"/>
                                        </p:tgtEl>
                                        <p:attrNameLst>
                                          <p:attrName>ppt_w</p:attrName>
                                        </p:attrNameLst>
                                      </p:cBhvr>
                                      <p:tavLst>
                                        <p:tav tm="0">
                                          <p:val>
                                            <p:fltVal val="0"/>
                                          </p:val>
                                        </p:tav>
                                        <p:tav tm="100000">
                                          <p:val>
                                            <p:strVal val="#ppt_w"/>
                                          </p:val>
                                        </p:tav>
                                      </p:tavLst>
                                    </p:anim>
                                    <p:anim calcmode="lin" valueType="num">
                                      <p:cBhvr>
                                        <p:cTn id="8" dur="500" fill="hold"/>
                                        <p:tgtEl>
                                          <p:spTgt spid="162714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7141"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630210" name="Group 2"/>
          <p:cNvGraphicFramePr>
            <a:graphicFrameLocks noGrp="1"/>
          </p:cNvGraphicFramePr>
          <p:nvPr/>
        </p:nvGraphicFramePr>
        <p:xfrm>
          <a:off x="369888" y="2814638"/>
          <a:ext cx="6477000" cy="2198688"/>
        </p:xfrm>
        <a:graphic>
          <a:graphicData uri="http://schemas.openxmlformats.org/drawingml/2006/table">
            <a:tbl>
              <a:tblPr/>
              <a:tblGrid>
                <a:gridCol w="1560512"/>
                <a:gridCol w="1871663"/>
                <a:gridCol w="1522412"/>
                <a:gridCol w="1522413"/>
              </a:tblGrid>
              <a:tr h="171450">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ADVISORS</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30480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Advisor No.</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Last Name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First Name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Office No.</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1418</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Howard</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Glen</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420</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1419</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Melton</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Amy</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316</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1503</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Zhang</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Xi</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202</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1506</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Radowski</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J.D.</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203</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630244" name="Text Box 36"/>
          <p:cNvSpPr txBox="1">
            <a:spLocks noChangeArrowheads="1"/>
          </p:cNvSpPr>
          <p:nvPr/>
        </p:nvSpPr>
        <p:spPr bwMode="auto">
          <a:xfrm>
            <a:off x="941388" y="5378450"/>
            <a:ext cx="6810375" cy="758825"/>
          </a:xfrm>
          <a:prstGeom prst="rect">
            <a:avLst/>
          </a:prstGeom>
          <a:solidFill>
            <a:schemeClr val="bg1"/>
          </a:solidFill>
          <a:ln w="57150">
            <a:solidFill>
              <a:srgbClr val="3333FF"/>
            </a:solidFill>
            <a:miter lim="800000"/>
            <a:headEnd/>
            <a:tailEnd/>
          </a:ln>
        </p:spPr>
        <p:txBody>
          <a:bodyPr>
            <a:spAutoFit/>
          </a:bodyPr>
          <a:lstStyle/>
          <a:p>
            <a:r>
              <a:rPr lang="en-US" sz="2000"/>
              <a:t>Other non-key attributes in each table store important information about the entity.</a:t>
            </a:r>
          </a:p>
        </p:txBody>
      </p:sp>
      <p:graphicFrame>
        <p:nvGraphicFramePr>
          <p:cNvPr id="1630245" name="Group 37"/>
          <p:cNvGraphicFramePr>
            <a:graphicFrameLocks noGrp="1"/>
          </p:cNvGraphicFramePr>
          <p:nvPr/>
        </p:nvGraphicFramePr>
        <p:xfrm>
          <a:off x="419100" y="457200"/>
          <a:ext cx="8272463" cy="2103120"/>
        </p:xfrm>
        <a:graphic>
          <a:graphicData uri="http://schemas.openxmlformats.org/drawingml/2006/table">
            <a:tbl>
              <a:tblPr/>
              <a:tblGrid>
                <a:gridCol w="2271713"/>
                <a:gridCol w="1674812"/>
                <a:gridCol w="1362075"/>
                <a:gridCol w="1601788"/>
                <a:gridCol w="1362075"/>
              </a:tblGrid>
              <a:tr h="342900">
                <a:tc gridSpan="5">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STUDENTS</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721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Student ID</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Last Name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First Name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Phone No.</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Advisor No.</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44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333-33-3333</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Simpson</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Alice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333-3333</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1418</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60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111-11-1111</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Sanders</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Ned</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444-4444</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1418</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1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123-45-6789</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Moore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Artie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555-5555</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1503</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2775" name="Rectangle 71"/>
          <p:cNvSpPr>
            <a:spLocks noChangeArrowheads="1"/>
          </p:cNvSpPr>
          <p:nvPr/>
        </p:nvSpPr>
        <p:spPr bwMode="auto">
          <a:xfrm>
            <a:off x="2655888" y="790575"/>
            <a:ext cx="4694237" cy="1741488"/>
          </a:xfrm>
          <a:prstGeom prst="rect">
            <a:avLst/>
          </a:prstGeom>
          <a:noFill/>
          <a:ln w="76200">
            <a:solidFill>
              <a:srgbClr val="FF0000"/>
            </a:solidFill>
            <a:miter lim="800000"/>
            <a:headEnd/>
            <a:tailEnd/>
          </a:ln>
        </p:spPr>
        <p:txBody>
          <a:bodyPr wrap="none" anchor="ctr"/>
          <a:lstStyle/>
          <a:p>
            <a:endParaRPr lang="en-US"/>
          </a:p>
        </p:txBody>
      </p:sp>
      <p:sp>
        <p:nvSpPr>
          <p:cNvPr id="72776" name="Rectangle 74"/>
          <p:cNvSpPr>
            <a:spLocks noChangeArrowheads="1"/>
          </p:cNvSpPr>
          <p:nvPr/>
        </p:nvSpPr>
        <p:spPr bwMode="auto">
          <a:xfrm>
            <a:off x="1911350" y="3157538"/>
            <a:ext cx="4957763" cy="1900237"/>
          </a:xfrm>
          <a:prstGeom prst="rect">
            <a:avLst/>
          </a:prstGeom>
          <a:noFill/>
          <a:ln w="76200">
            <a:solidFill>
              <a:srgbClr val="FF0000"/>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630244"/>
                                        </p:tgtEl>
                                        <p:attrNameLst>
                                          <p:attrName>style.visibility</p:attrName>
                                        </p:attrNameLst>
                                      </p:cBhvr>
                                      <p:to>
                                        <p:strVal val="visible"/>
                                      </p:to>
                                    </p:set>
                                    <p:anim calcmode="lin" valueType="num">
                                      <p:cBhvr>
                                        <p:cTn id="7" dur="500" fill="hold"/>
                                        <p:tgtEl>
                                          <p:spTgt spid="1630244"/>
                                        </p:tgtEl>
                                        <p:attrNameLst>
                                          <p:attrName>ppt_w</p:attrName>
                                        </p:attrNameLst>
                                      </p:cBhvr>
                                      <p:tavLst>
                                        <p:tav tm="0">
                                          <p:val>
                                            <p:fltVal val="0"/>
                                          </p:val>
                                        </p:tav>
                                        <p:tav tm="100000">
                                          <p:val>
                                            <p:strVal val="#ppt_w"/>
                                          </p:val>
                                        </p:tav>
                                      </p:tavLst>
                                    </p:anim>
                                    <p:anim calcmode="lin" valueType="num">
                                      <p:cBhvr>
                                        <p:cTn id="8" dur="500" fill="hold"/>
                                        <p:tgtEl>
                                          <p:spTgt spid="163024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0244"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en-US" smtClean="0"/>
              <a:t>RELATIONAL DATABASES</a:t>
            </a:r>
          </a:p>
        </p:txBody>
      </p:sp>
      <p:sp>
        <p:nvSpPr>
          <p:cNvPr id="1631235" name="Rectangle 3"/>
          <p:cNvSpPr>
            <a:spLocks noGrp="1" noChangeArrowheads="1"/>
          </p:cNvSpPr>
          <p:nvPr>
            <p:ph type="body" idx="1"/>
          </p:nvPr>
        </p:nvSpPr>
        <p:spPr>
          <a:xfrm>
            <a:off x="457200" y="1600200"/>
            <a:ext cx="8229600" cy="4724400"/>
          </a:xfrm>
        </p:spPr>
        <p:txBody>
          <a:bodyPr/>
          <a:lstStyle/>
          <a:p>
            <a:pPr eaLnBrk="1" hangingPunct="1"/>
            <a:r>
              <a:rPr lang="en-US" smtClean="0"/>
              <a:t>Alternatives for Storing Data</a:t>
            </a:r>
          </a:p>
          <a:p>
            <a:pPr lvl="1" eaLnBrk="1" hangingPunct="1"/>
            <a:r>
              <a:rPr lang="en-US" smtClean="0"/>
              <a:t>One possible alternate approach would be to store all data in one uniform table.</a:t>
            </a:r>
          </a:p>
          <a:p>
            <a:pPr lvl="1" eaLnBrk="1" hangingPunct="1"/>
            <a:r>
              <a:rPr lang="en-US" smtClean="0"/>
              <a:t>For example, instead of separate tables for students and classes, we could store all data in one table and have a separate line for each student x class combination.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31235">
                                            <p:txEl>
                                              <p:pRg st="0" end="0"/>
                                            </p:txEl>
                                          </p:spTgt>
                                        </p:tgtEl>
                                        <p:attrNameLst>
                                          <p:attrName>style.visibility</p:attrName>
                                        </p:attrNameLst>
                                      </p:cBhvr>
                                      <p:to>
                                        <p:strVal val="visible"/>
                                      </p:to>
                                    </p:set>
                                    <p:animEffect transition="in" filter="wipe(up)">
                                      <p:cBhvr>
                                        <p:cTn id="7" dur="500"/>
                                        <p:tgtEl>
                                          <p:spTgt spid="16312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631235">
                                            <p:txEl>
                                              <p:pRg st="1" end="1"/>
                                            </p:txEl>
                                          </p:spTgt>
                                        </p:tgtEl>
                                        <p:attrNameLst>
                                          <p:attrName>style.visibility</p:attrName>
                                        </p:attrNameLst>
                                      </p:cBhvr>
                                      <p:to>
                                        <p:strVal val="visible"/>
                                      </p:to>
                                    </p:set>
                                    <p:animEffect transition="in" filter="wipe(up)">
                                      <p:cBhvr>
                                        <p:cTn id="12" dur="500"/>
                                        <p:tgtEl>
                                          <p:spTgt spid="16312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631235">
                                            <p:txEl>
                                              <p:pRg st="2" end="2"/>
                                            </p:txEl>
                                          </p:spTgt>
                                        </p:tgtEl>
                                        <p:attrNameLst>
                                          <p:attrName>style.visibility</p:attrName>
                                        </p:attrNameLst>
                                      </p:cBhvr>
                                      <p:to>
                                        <p:strVal val="visible"/>
                                      </p:to>
                                    </p:set>
                                    <p:animEffect transition="in" filter="wipe(up)">
                                      <p:cBhvr>
                                        <p:cTn id="17" dur="500"/>
                                        <p:tgtEl>
                                          <p:spTgt spid="16312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1235" grpId="0" build="p" bldLvl="5"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633831" name="Group 551"/>
          <p:cNvGraphicFramePr>
            <a:graphicFrameLocks noGrp="1"/>
          </p:cNvGraphicFramePr>
          <p:nvPr/>
        </p:nvGraphicFramePr>
        <p:xfrm>
          <a:off x="150813" y="314325"/>
          <a:ext cx="8853487" cy="3748090"/>
        </p:xfrm>
        <a:graphic>
          <a:graphicData uri="http://schemas.openxmlformats.org/drawingml/2006/table">
            <a:tbl>
              <a:tblPr/>
              <a:tblGrid>
                <a:gridCol w="1512887"/>
                <a:gridCol w="1138238"/>
                <a:gridCol w="773112"/>
                <a:gridCol w="1204913"/>
                <a:gridCol w="1508125"/>
                <a:gridCol w="898525"/>
                <a:gridCol w="598487"/>
                <a:gridCol w="1219200"/>
              </a:tblGrid>
              <a:tr h="81280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Student ID</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Last Name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First Name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Phone No.</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Course No.</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Section</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Day</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Time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35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333-33-3333</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Simpson</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Alice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333-3333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ACCT-3603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9:00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1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333-33-3333</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Simpson</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Alice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333-3333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FIN-3213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Th</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11:00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35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333-33-3333</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Simpson</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Alice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333-3333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MGMT-3021</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11</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TH</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12:00 PM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35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111-11-1111</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Sanders</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Ned</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444-4444</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ACCT-3433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T</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10:00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1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111-11-1111</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Sanders</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Ned</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444-4444</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MGMT-3021</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5</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W</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8:00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35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111-11-1111</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Sanders</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Ned</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444-4444</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ANSI-1422</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7</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F</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9:00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1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123-45-6789</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Moore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Artie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555-5555</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ACCT-3433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T</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10:00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52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123-45-6789</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Moore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Artie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555-5555</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FIN-3213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Th</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11:00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633832" name="Rectangle 552"/>
          <p:cNvSpPr>
            <a:spLocks noChangeArrowheads="1"/>
          </p:cNvSpPr>
          <p:nvPr/>
        </p:nvSpPr>
        <p:spPr bwMode="auto">
          <a:xfrm>
            <a:off x="257175" y="4502150"/>
            <a:ext cx="8623300" cy="1136650"/>
          </a:xfrm>
          <a:prstGeom prst="rect">
            <a:avLst/>
          </a:prstGeom>
          <a:solidFill>
            <a:schemeClr val="bg1"/>
          </a:solidFill>
          <a:ln w="57150">
            <a:solidFill>
              <a:srgbClr val="0000FF"/>
            </a:solidFill>
            <a:miter lim="800000"/>
            <a:headEnd/>
            <a:tailEnd/>
          </a:ln>
        </p:spPr>
        <p:txBody>
          <a:bodyPr/>
          <a:lstStyle/>
          <a:p>
            <a:pPr marL="342900" indent="-342900">
              <a:spcBef>
                <a:spcPct val="20000"/>
              </a:spcBef>
              <a:buFontTx/>
              <a:buChar char="•"/>
            </a:pPr>
            <a:r>
              <a:rPr lang="en-US" sz="2000"/>
              <a:t>Using the suggested approach, a student taking three classes would need three rows in the table.</a:t>
            </a:r>
          </a:p>
          <a:p>
            <a:pPr marL="342900" indent="-342900">
              <a:spcBef>
                <a:spcPct val="20000"/>
              </a:spcBef>
              <a:buFontTx/>
              <a:buChar char="•"/>
            </a:pPr>
            <a:r>
              <a:rPr lang="en-US" sz="2000"/>
              <a:t>In the above, simplified example, a number of problems arise.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633832"/>
                                        </p:tgtEl>
                                        <p:attrNameLst>
                                          <p:attrName>style.visibility</p:attrName>
                                        </p:attrNameLst>
                                      </p:cBhvr>
                                      <p:to>
                                        <p:strVal val="visible"/>
                                      </p:to>
                                    </p:set>
                                    <p:anim calcmode="lin" valueType="num">
                                      <p:cBhvr>
                                        <p:cTn id="7" dur="500" fill="hold"/>
                                        <p:tgtEl>
                                          <p:spTgt spid="1633832"/>
                                        </p:tgtEl>
                                        <p:attrNameLst>
                                          <p:attrName>ppt_w</p:attrName>
                                        </p:attrNameLst>
                                      </p:cBhvr>
                                      <p:tavLst>
                                        <p:tav tm="0">
                                          <p:val>
                                            <p:fltVal val="0"/>
                                          </p:val>
                                        </p:tav>
                                        <p:tav tm="100000">
                                          <p:val>
                                            <p:strVal val="#ppt_w"/>
                                          </p:val>
                                        </p:tav>
                                      </p:tavLst>
                                    </p:anim>
                                    <p:anim calcmode="lin" valueType="num">
                                      <p:cBhvr>
                                        <p:cTn id="8" dur="500" fill="hold"/>
                                        <p:tgtEl>
                                          <p:spTgt spid="163383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3832"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634401" name="Group 97"/>
          <p:cNvGraphicFramePr>
            <a:graphicFrameLocks noGrp="1"/>
          </p:cNvGraphicFramePr>
          <p:nvPr/>
        </p:nvGraphicFramePr>
        <p:xfrm>
          <a:off x="150813" y="314325"/>
          <a:ext cx="8920162" cy="3748090"/>
        </p:xfrm>
        <a:graphic>
          <a:graphicData uri="http://schemas.openxmlformats.org/drawingml/2006/table">
            <a:tbl>
              <a:tblPr/>
              <a:tblGrid>
                <a:gridCol w="1512887"/>
                <a:gridCol w="1138238"/>
                <a:gridCol w="773112"/>
                <a:gridCol w="1204913"/>
                <a:gridCol w="1508125"/>
                <a:gridCol w="917575"/>
                <a:gridCol w="646112"/>
                <a:gridCol w="1219200"/>
              </a:tblGrid>
              <a:tr h="81280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Student ID</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Last Name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First Name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Phone No.</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Course No.</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Sect.</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Day</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Time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35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333-33-3333</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Simpson</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Alice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333-3333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ACCT-3603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9:00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1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333-33-3333</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Simpson</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Alice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333-3333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FIN-3213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Th</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11:00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35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333-33-3333</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Simpson</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Alice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333-3333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MGMT-3021</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11</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TH</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12:00 PM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35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111-11-1111</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Sanders</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Ned</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444-4444</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ACCT-3433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T</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10:00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1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111-11-1111</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Sanders</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Ned</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444-4444</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MGMT-3021</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5</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W</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8:00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35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111-11-1111</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Sanders</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Ned</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444-4444</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ANSI-1422</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7</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F</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9:00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1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123-45-6789</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Moore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Artie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555-5555</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ACCT-3433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T</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10:00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52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123-45-6789</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Moore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Artie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555-5555</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FIN-3213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Th</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11:00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634398" name="Rectangle 94"/>
          <p:cNvSpPr>
            <a:spLocks noChangeArrowheads="1"/>
          </p:cNvSpPr>
          <p:nvPr/>
        </p:nvSpPr>
        <p:spPr bwMode="auto">
          <a:xfrm>
            <a:off x="257175" y="4502150"/>
            <a:ext cx="8623300" cy="1716088"/>
          </a:xfrm>
          <a:prstGeom prst="rect">
            <a:avLst/>
          </a:prstGeom>
          <a:solidFill>
            <a:schemeClr val="bg1"/>
          </a:solidFill>
          <a:ln w="57150">
            <a:solidFill>
              <a:srgbClr val="0000FF"/>
            </a:solidFill>
            <a:miter lim="800000"/>
            <a:headEnd/>
            <a:tailEnd/>
          </a:ln>
        </p:spPr>
        <p:txBody>
          <a:bodyPr/>
          <a:lstStyle/>
          <a:p>
            <a:pPr marL="342900" indent="-342900">
              <a:spcBef>
                <a:spcPct val="20000"/>
              </a:spcBef>
              <a:buFontTx/>
              <a:buChar char="•"/>
            </a:pPr>
            <a:r>
              <a:rPr lang="en-US" sz="2000"/>
              <a:t>Suppose Alice Simpson changes her phone number.  You need to make the change in three places.  If you fail to change it in all three places or change it incorrectly in one place, then the records for Alice will be inconsistent.</a:t>
            </a:r>
          </a:p>
          <a:p>
            <a:pPr marL="342900" indent="-342900">
              <a:spcBef>
                <a:spcPct val="20000"/>
              </a:spcBef>
              <a:buFontTx/>
              <a:buChar char="•"/>
            </a:pPr>
            <a:r>
              <a:rPr lang="en-US" sz="2000"/>
              <a:t>This problem is referred to as an </a:t>
            </a:r>
            <a:r>
              <a:rPr lang="en-US" sz="2000" i="1">
                <a:solidFill>
                  <a:srgbClr val="CC0000"/>
                </a:solidFill>
              </a:rPr>
              <a:t>update anomaly</a:t>
            </a:r>
            <a:r>
              <a:rPr lang="en-US" sz="2000"/>
              <a:t>.</a:t>
            </a:r>
          </a:p>
        </p:txBody>
      </p:sp>
      <p:sp>
        <p:nvSpPr>
          <p:cNvPr id="1634399" name="Rectangle 95"/>
          <p:cNvSpPr>
            <a:spLocks noChangeArrowheads="1"/>
          </p:cNvSpPr>
          <p:nvPr/>
        </p:nvSpPr>
        <p:spPr bwMode="auto">
          <a:xfrm>
            <a:off x="3552825" y="1125538"/>
            <a:ext cx="1230313" cy="1108075"/>
          </a:xfrm>
          <a:prstGeom prst="rect">
            <a:avLst/>
          </a:prstGeom>
          <a:noFill/>
          <a:ln w="57150">
            <a:solidFill>
              <a:srgbClr val="FF0000"/>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634399"/>
                                        </p:tgtEl>
                                        <p:attrNameLst>
                                          <p:attrName>style.visibility</p:attrName>
                                        </p:attrNameLst>
                                      </p:cBhvr>
                                      <p:to>
                                        <p:strVal val="visible"/>
                                      </p:to>
                                    </p:set>
                                    <p:anim calcmode="lin" valueType="num">
                                      <p:cBhvr>
                                        <p:cTn id="7" dur="500" fill="hold"/>
                                        <p:tgtEl>
                                          <p:spTgt spid="1634399"/>
                                        </p:tgtEl>
                                        <p:attrNameLst>
                                          <p:attrName>ppt_w</p:attrName>
                                        </p:attrNameLst>
                                      </p:cBhvr>
                                      <p:tavLst>
                                        <p:tav tm="0">
                                          <p:val>
                                            <p:fltVal val="0"/>
                                          </p:val>
                                        </p:tav>
                                        <p:tav tm="100000">
                                          <p:val>
                                            <p:strVal val="#ppt_w"/>
                                          </p:val>
                                        </p:tav>
                                      </p:tavLst>
                                    </p:anim>
                                    <p:anim calcmode="lin" valueType="num">
                                      <p:cBhvr>
                                        <p:cTn id="8" dur="500" fill="hold"/>
                                        <p:tgtEl>
                                          <p:spTgt spid="163439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634398">
                                            <p:bg/>
                                          </p:spTgt>
                                        </p:tgtEl>
                                        <p:attrNameLst>
                                          <p:attrName>style.visibility</p:attrName>
                                        </p:attrNameLst>
                                      </p:cBhvr>
                                      <p:to>
                                        <p:strVal val="visible"/>
                                      </p:to>
                                    </p:set>
                                    <p:anim calcmode="lin" valueType="num">
                                      <p:cBhvr>
                                        <p:cTn id="13" dur="500" fill="hold"/>
                                        <p:tgtEl>
                                          <p:spTgt spid="1634398">
                                            <p:bg/>
                                          </p:spTgt>
                                        </p:tgtEl>
                                        <p:attrNameLst>
                                          <p:attrName>ppt_w</p:attrName>
                                        </p:attrNameLst>
                                      </p:cBhvr>
                                      <p:tavLst>
                                        <p:tav tm="0">
                                          <p:val>
                                            <p:fltVal val="0"/>
                                          </p:val>
                                        </p:tav>
                                        <p:tav tm="100000">
                                          <p:val>
                                            <p:strVal val="#ppt_w"/>
                                          </p:val>
                                        </p:tav>
                                      </p:tavLst>
                                    </p:anim>
                                    <p:anim calcmode="lin" valueType="num">
                                      <p:cBhvr>
                                        <p:cTn id="14" dur="500" fill="hold"/>
                                        <p:tgtEl>
                                          <p:spTgt spid="1634398">
                                            <p:bg/>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634398">
                                            <p:txEl>
                                              <p:pRg st="0" end="0"/>
                                            </p:txEl>
                                          </p:spTgt>
                                        </p:tgtEl>
                                        <p:attrNameLst>
                                          <p:attrName>style.visibility</p:attrName>
                                        </p:attrNameLst>
                                      </p:cBhvr>
                                      <p:to>
                                        <p:strVal val="visible"/>
                                      </p:to>
                                    </p:set>
                                    <p:anim calcmode="lin" valueType="num">
                                      <p:cBhvr>
                                        <p:cTn id="19" dur="500" fill="hold"/>
                                        <p:tgtEl>
                                          <p:spTgt spid="1634398">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1634398">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634398">
                                            <p:txEl>
                                              <p:pRg st="1" end="1"/>
                                            </p:txEl>
                                          </p:spTgt>
                                        </p:tgtEl>
                                        <p:attrNameLst>
                                          <p:attrName>style.visibility</p:attrName>
                                        </p:attrNameLst>
                                      </p:cBhvr>
                                      <p:to>
                                        <p:strVal val="visible"/>
                                      </p:to>
                                    </p:set>
                                    <p:anim calcmode="lin" valueType="num">
                                      <p:cBhvr>
                                        <p:cTn id="25" dur="500" fill="hold"/>
                                        <p:tgtEl>
                                          <p:spTgt spid="1634398">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634398">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4398" grpId="0" build="p" animBg="1" autoUpdateAnimBg="0"/>
      <p:bldP spid="1634399" grpId="0" animBg="1"/>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635330" name="Group 2"/>
          <p:cNvGraphicFramePr>
            <a:graphicFrameLocks noGrp="1"/>
          </p:cNvGraphicFramePr>
          <p:nvPr/>
        </p:nvGraphicFramePr>
        <p:xfrm>
          <a:off x="150813" y="314325"/>
          <a:ext cx="8853487" cy="3748090"/>
        </p:xfrm>
        <a:graphic>
          <a:graphicData uri="http://schemas.openxmlformats.org/drawingml/2006/table">
            <a:tbl>
              <a:tblPr/>
              <a:tblGrid>
                <a:gridCol w="1512887"/>
                <a:gridCol w="1138238"/>
                <a:gridCol w="773112"/>
                <a:gridCol w="1204913"/>
                <a:gridCol w="1508125"/>
                <a:gridCol w="898525"/>
                <a:gridCol w="598487"/>
                <a:gridCol w="1219200"/>
              </a:tblGrid>
              <a:tr h="81280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Student ID</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Last Name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First Name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Phone No.</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Course No.</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Sect.</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Day</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Time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35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333-33-3333</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Simpson</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Alice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333-3333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ACCT-3603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9:00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1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333-33-3333</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Simpson</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Alice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333-3333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FIN-3213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Th</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11:00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35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333-33-3333</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Simpson</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Alice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333-3333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MGMT-3021</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11</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TH</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12:00 PM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35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111-11-1111</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Sanders</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Ned</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444-4444</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ACCT-3433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T</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10:00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1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111-11-1111</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Sanders</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Ned</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444-4444</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MGMT-3021</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5</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W</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8:00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35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111-11-1111</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Sanders</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Ned</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444-4444</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ANSI-1422</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7</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F</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9:00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1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123-45-6789</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Moore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Artie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555-5555</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ACCT-3433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T</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10:00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52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123-45-6789</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Moore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Artie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555-5555</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FIN-3213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Th</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11:00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635422" name="Rectangle 94"/>
          <p:cNvSpPr>
            <a:spLocks noChangeArrowheads="1"/>
          </p:cNvSpPr>
          <p:nvPr/>
        </p:nvSpPr>
        <p:spPr bwMode="auto">
          <a:xfrm>
            <a:off x="257175" y="4502150"/>
            <a:ext cx="8623300" cy="1839913"/>
          </a:xfrm>
          <a:prstGeom prst="rect">
            <a:avLst/>
          </a:prstGeom>
          <a:solidFill>
            <a:schemeClr val="bg1"/>
          </a:solidFill>
          <a:ln w="57150">
            <a:solidFill>
              <a:srgbClr val="0000FF"/>
            </a:solidFill>
            <a:miter lim="800000"/>
            <a:headEnd/>
            <a:tailEnd/>
          </a:ln>
        </p:spPr>
        <p:txBody>
          <a:bodyPr/>
          <a:lstStyle/>
          <a:p>
            <a:pPr marL="342900" indent="-342900">
              <a:spcBef>
                <a:spcPct val="20000"/>
              </a:spcBef>
              <a:buFontTx/>
              <a:buChar char="•"/>
            </a:pPr>
            <a:r>
              <a:rPr lang="en-US" sz="2000"/>
              <a:t>What happens if you have a new student to add, but he hasn’t signed up for any courses yet?</a:t>
            </a:r>
          </a:p>
          <a:p>
            <a:pPr marL="342900" indent="-342900">
              <a:spcBef>
                <a:spcPct val="20000"/>
              </a:spcBef>
              <a:buFontTx/>
              <a:buChar char="•"/>
            </a:pPr>
            <a:r>
              <a:rPr lang="en-US" sz="2000"/>
              <a:t>Or what if there is a new class to add, but there are no students enrolled in it yet?  In either case, the record will be partially blank.</a:t>
            </a:r>
          </a:p>
          <a:p>
            <a:pPr marL="342900" indent="-342900">
              <a:spcBef>
                <a:spcPct val="20000"/>
              </a:spcBef>
              <a:buFontTx/>
              <a:buChar char="•"/>
            </a:pPr>
            <a:r>
              <a:rPr lang="en-US" sz="2000"/>
              <a:t>This problem is referred to as an </a:t>
            </a:r>
            <a:r>
              <a:rPr lang="en-US" sz="2000" i="1">
                <a:solidFill>
                  <a:srgbClr val="CC0000"/>
                </a:solidFill>
              </a:rPr>
              <a:t>insert anomaly</a:t>
            </a:r>
            <a:r>
              <a:rPr lang="en-US" sz="200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635422">
                                            <p:bg/>
                                          </p:spTgt>
                                        </p:tgtEl>
                                        <p:attrNameLst>
                                          <p:attrName>style.visibility</p:attrName>
                                        </p:attrNameLst>
                                      </p:cBhvr>
                                      <p:to>
                                        <p:strVal val="visible"/>
                                      </p:to>
                                    </p:set>
                                    <p:anim calcmode="lin" valueType="num">
                                      <p:cBhvr>
                                        <p:cTn id="7" dur="500" fill="hold"/>
                                        <p:tgtEl>
                                          <p:spTgt spid="1635422">
                                            <p:bg/>
                                          </p:spTgt>
                                        </p:tgtEl>
                                        <p:attrNameLst>
                                          <p:attrName>ppt_w</p:attrName>
                                        </p:attrNameLst>
                                      </p:cBhvr>
                                      <p:tavLst>
                                        <p:tav tm="0">
                                          <p:val>
                                            <p:fltVal val="0"/>
                                          </p:val>
                                        </p:tav>
                                        <p:tav tm="100000">
                                          <p:val>
                                            <p:strVal val="#ppt_w"/>
                                          </p:val>
                                        </p:tav>
                                      </p:tavLst>
                                    </p:anim>
                                    <p:anim calcmode="lin" valueType="num">
                                      <p:cBhvr>
                                        <p:cTn id="8" dur="500" fill="hold"/>
                                        <p:tgtEl>
                                          <p:spTgt spid="163542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635422">
                                            <p:txEl>
                                              <p:pRg st="0" end="0"/>
                                            </p:txEl>
                                          </p:spTgt>
                                        </p:tgtEl>
                                        <p:attrNameLst>
                                          <p:attrName>style.visibility</p:attrName>
                                        </p:attrNameLst>
                                      </p:cBhvr>
                                      <p:to>
                                        <p:strVal val="visible"/>
                                      </p:to>
                                    </p:set>
                                    <p:anim calcmode="lin" valueType="num">
                                      <p:cBhvr>
                                        <p:cTn id="13" dur="500" fill="hold"/>
                                        <p:tgtEl>
                                          <p:spTgt spid="163542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63542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635422">
                                            <p:txEl>
                                              <p:pRg st="1" end="1"/>
                                            </p:txEl>
                                          </p:spTgt>
                                        </p:tgtEl>
                                        <p:attrNameLst>
                                          <p:attrName>style.visibility</p:attrName>
                                        </p:attrNameLst>
                                      </p:cBhvr>
                                      <p:to>
                                        <p:strVal val="visible"/>
                                      </p:to>
                                    </p:set>
                                    <p:anim calcmode="lin" valueType="num">
                                      <p:cBhvr>
                                        <p:cTn id="19" dur="500" fill="hold"/>
                                        <p:tgtEl>
                                          <p:spTgt spid="1635422">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1635422">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635422">
                                            <p:txEl>
                                              <p:pRg st="2" end="2"/>
                                            </p:txEl>
                                          </p:spTgt>
                                        </p:tgtEl>
                                        <p:attrNameLst>
                                          <p:attrName>style.visibility</p:attrName>
                                        </p:attrNameLst>
                                      </p:cBhvr>
                                      <p:to>
                                        <p:strVal val="visible"/>
                                      </p:to>
                                    </p:set>
                                    <p:anim calcmode="lin" valueType="num">
                                      <p:cBhvr>
                                        <p:cTn id="25" dur="500" fill="hold"/>
                                        <p:tgtEl>
                                          <p:spTgt spid="1635422">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635422">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5422" grpId="0" build="p"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636354" name="Group 2"/>
          <p:cNvGraphicFramePr>
            <a:graphicFrameLocks noGrp="1"/>
          </p:cNvGraphicFramePr>
          <p:nvPr/>
        </p:nvGraphicFramePr>
        <p:xfrm>
          <a:off x="150813" y="314325"/>
          <a:ext cx="8853487" cy="3748090"/>
        </p:xfrm>
        <a:graphic>
          <a:graphicData uri="http://schemas.openxmlformats.org/drawingml/2006/table">
            <a:tbl>
              <a:tblPr/>
              <a:tblGrid>
                <a:gridCol w="1512887"/>
                <a:gridCol w="1138238"/>
                <a:gridCol w="773112"/>
                <a:gridCol w="1204913"/>
                <a:gridCol w="1508125"/>
                <a:gridCol w="898525"/>
                <a:gridCol w="598487"/>
                <a:gridCol w="1219200"/>
              </a:tblGrid>
              <a:tr h="81280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Student ID</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Last Name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First Name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Phone No.</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Course No.</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Sect.</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Day</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Time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35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333-33-3333</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Simpson</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Alice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333-3333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ACCT-3603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9:00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1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333-33-3333</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Simpson</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Alice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333-3333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FIN-3213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Th</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11:00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35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333-33-3333</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Simpson</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Alice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333-3333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MGMT-3021</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11</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TH</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12:00 PM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35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111-11-1111</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Sanders</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Ned</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444-4444</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ACCT-3433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T</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10:00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1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111-11-1111</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Sanders</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Ned</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444-4444</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MGMT-3021</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5</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W</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8:00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35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111-11-1111</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Sanders</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Ned</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444-4444</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ANSI-1422</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7</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F</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9:00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1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123-45-6789</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Moore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Artie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555-5555</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ACCT-3433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T</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10:00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52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123-45-6789</a:t>
                      </a:r>
                      <a:endParaRPr kumimoji="0" lang="en-US" sz="16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Moore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Artie</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555-5555</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FIN-3213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Th</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11:00 AM</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636446" name="Rectangle 94"/>
          <p:cNvSpPr>
            <a:spLocks noChangeArrowheads="1"/>
          </p:cNvSpPr>
          <p:nvPr/>
        </p:nvSpPr>
        <p:spPr bwMode="auto">
          <a:xfrm>
            <a:off x="257175" y="4502150"/>
            <a:ext cx="8623300" cy="1839913"/>
          </a:xfrm>
          <a:prstGeom prst="rect">
            <a:avLst/>
          </a:prstGeom>
          <a:solidFill>
            <a:schemeClr val="bg1"/>
          </a:solidFill>
          <a:ln w="57150">
            <a:solidFill>
              <a:srgbClr val="0000FF"/>
            </a:solidFill>
            <a:miter lim="800000"/>
            <a:headEnd/>
            <a:tailEnd/>
          </a:ln>
        </p:spPr>
        <p:txBody>
          <a:bodyPr/>
          <a:lstStyle/>
          <a:p>
            <a:pPr marL="342900" indent="-342900">
              <a:spcBef>
                <a:spcPct val="20000"/>
              </a:spcBef>
              <a:buFontTx/>
              <a:buChar char="•"/>
            </a:pPr>
            <a:r>
              <a:rPr lang="en-US" sz="2000"/>
              <a:t>If Ned withdraws from all his classes and you eliminate all three of his rows from the table, then you will no longer have a record of Ned.  If Ned is planning to take classes next semester, then you probably didn’t really want to delete all records of him.</a:t>
            </a:r>
          </a:p>
          <a:p>
            <a:pPr marL="342900" indent="-342900">
              <a:spcBef>
                <a:spcPct val="20000"/>
              </a:spcBef>
              <a:buFontTx/>
              <a:buChar char="•"/>
            </a:pPr>
            <a:r>
              <a:rPr lang="en-US" sz="2000"/>
              <a:t>This problem is referred to as a </a:t>
            </a:r>
            <a:r>
              <a:rPr lang="en-US" sz="2000" i="1">
                <a:solidFill>
                  <a:srgbClr val="CC0000"/>
                </a:solidFill>
              </a:rPr>
              <a:t>delete anomaly</a:t>
            </a:r>
            <a:r>
              <a:rPr lang="en-US" sz="200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636446">
                                            <p:bg/>
                                          </p:spTgt>
                                        </p:tgtEl>
                                        <p:attrNameLst>
                                          <p:attrName>style.visibility</p:attrName>
                                        </p:attrNameLst>
                                      </p:cBhvr>
                                      <p:to>
                                        <p:strVal val="visible"/>
                                      </p:to>
                                    </p:set>
                                    <p:anim calcmode="lin" valueType="num">
                                      <p:cBhvr>
                                        <p:cTn id="7" dur="500" fill="hold"/>
                                        <p:tgtEl>
                                          <p:spTgt spid="1636446">
                                            <p:bg/>
                                          </p:spTgt>
                                        </p:tgtEl>
                                        <p:attrNameLst>
                                          <p:attrName>ppt_w</p:attrName>
                                        </p:attrNameLst>
                                      </p:cBhvr>
                                      <p:tavLst>
                                        <p:tav tm="0">
                                          <p:val>
                                            <p:fltVal val="0"/>
                                          </p:val>
                                        </p:tav>
                                        <p:tav tm="100000">
                                          <p:val>
                                            <p:strVal val="#ppt_w"/>
                                          </p:val>
                                        </p:tav>
                                      </p:tavLst>
                                    </p:anim>
                                    <p:anim calcmode="lin" valueType="num">
                                      <p:cBhvr>
                                        <p:cTn id="8" dur="500" fill="hold"/>
                                        <p:tgtEl>
                                          <p:spTgt spid="1636446">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636446">
                                            <p:txEl>
                                              <p:pRg st="0" end="0"/>
                                            </p:txEl>
                                          </p:spTgt>
                                        </p:tgtEl>
                                        <p:attrNameLst>
                                          <p:attrName>style.visibility</p:attrName>
                                        </p:attrNameLst>
                                      </p:cBhvr>
                                      <p:to>
                                        <p:strVal val="visible"/>
                                      </p:to>
                                    </p:set>
                                    <p:anim calcmode="lin" valueType="num">
                                      <p:cBhvr>
                                        <p:cTn id="13" dur="500" fill="hold"/>
                                        <p:tgtEl>
                                          <p:spTgt spid="1636446">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636446">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636446">
                                            <p:txEl>
                                              <p:pRg st="1" end="1"/>
                                            </p:txEl>
                                          </p:spTgt>
                                        </p:tgtEl>
                                        <p:attrNameLst>
                                          <p:attrName>style.visibility</p:attrName>
                                        </p:attrNameLst>
                                      </p:cBhvr>
                                      <p:to>
                                        <p:strVal val="visible"/>
                                      </p:to>
                                    </p:set>
                                    <p:anim calcmode="lin" valueType="num">
                                      <p:cBhvr>
                                        <p:cTn id="19" dur="500" fill="hold"/>
                                        <p:tgtEl>
                                          <p:spTgt spid="1636446">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1636446">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6446" grpId="0" build="p"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en-US" smtClean="0"/>
              <a:t>RELATIONAL DATABASES</a:t>
            </a:r>
          </a:p>
        </p:txBody>
      </p:sp>
      <p:sp>
        <p:nvSpPr>
          <p:cNvPr id="1637379" name="Rectangle 3"/>
          <p:cNvSpPr>
            <a:spLocks noGrp="1" noChangeArrowheads="1"/>
          </p:cNvSpPr>
          <p:nvPr>
            <p:ph type="body" idx="1"/>
          </p:nvPr>
        </p:nvSpPr>
        <p:spPr>
          <a:xfrm>
            <a:off x="457200" y="1600200"/>
            <a:ext cx="8229600" cy="4724400"/>
          </a:xfrm>
        </p:spPr>
        <p:txBody>
          <a:bodyPr/>
          <a:lstStyle/>
          <a:p>
            <a:pPr eaLnBrk="1" hangingPunct="1"/>
            <a:r>
              <a:rPr lang="en-US" smtClean="0"/>
              <a:t>Alternatives for Storing Data</a:t>
            </a:r>
          </a:p>
          <a:p>
            <a:pPr lvl="1" eaLnBrk="1" hangingPunct="1"/>
            <a:r>
              <a:rPr lang="en-US" smtClean="0"/>
              <a:t>Another possible approach would be to store each student in one row of the table and create multiple columns to accommodate each class that he is taking.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37379">
                                            <p:txEl>
                                              <p:pRg st="0" end="0"/>
                                            </p:txEl>
                                          </p:spTgt>
                                        </p:tgtEl>
                                        <p:attrNameLst>
                                          <p:attrName>style.visibility</p:attrName>
                                        </p:attrNameLst>
                                      </p:cBhvr>
                                      <p:to>
                                        <p:strVal val="visible"/>
                                      </p:to>
                                    </p:set>
                                    <p:animEffect transition="in" filter="wipe(up)">
                                      <p:cBhvr>
                                        <p:cTn id="7" dur="500"/>
                                        <p:tgtEl>
                                          <p:spTgt spid="1637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637379">
                                            <p:txEl>
                                              <p:pRg st="1" end="1"/>
                                            </p:txEl>
                                          </p:spTgt>
                                        </p:tgtEl>
                                        <p:attrNameLst>
                                          <p:attrName>style.visibility</p:attrName>
                                        </p:attrNameLst>
                                      </p:cBhvr>
                                      <p:to>
                                        <p:strVal val="visible"/>
                                      </p:to>
                                    </p:set>
                                    <p:animEffect transition="in" filter="wipe(up)">
                                      <p:cBhvr>
                                        <p:cTn id="12" dur="500"/>
                                        <p:tgtEl>
                                          <p:spTgt spid="16373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7379" grpId="0" build="p" bldLvl="5"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494" name="Rectangle 94"/>
          <p:cNvSpPr>
            <a:spLocks noChangeArrowheads="1"/>
          </p:cNvSpPr>
          <p:nvPr/>
        </p:nvSpPr>
        <p:spPr bwMode="auto">
          <a:xfrm>
            <a:off x="257175" y="2620963"/>
            <a:ext cx="8623300" cy="3597275"/>
          </a:xfrm>
          <a:prstGeom prst="rect">
            <a:avLst/>
          </a:prstGeom>
          <a:solidFill>
            <a:schemeClr val="bg1"/>
          </a:solidFill>
          <a:ln w="57150">
            <a:solidFill>
              <a:srgbClr val="0000FF"/>
            </a:solidFill>
            <a:miter lim="800000"/>
            <a:headEnd/>
            <a:tailEnd/>
          </a:ln>
        </p:spPr>
        <p:txBody>
          <a:bodyPr/>
          <a:lstStyle/>
          <a:p>
            <a:pPr marL="342900" indent="-342900">
              <a:spcBef>
                <a:spcPct val="20000"/>
              </a:spcBef>
              <a:buFontTx/>
              <a:buChar char="•"/>
            </a:pPr>
            <a:r>
              <a:rPr lang="en-US" sz="2000"/>
              <a:t>This approach is also fraught with problems:</a:t>
            </a:r>
          </a:p>
          <a:p>
            <a:pPr marL="742950" lvl="1" indent="-285750">
              <a:spcBef>
                <a:spcPct val="20000"/>
              </a:spcBef>
              <a:buFontTx/>
              <a:buChar char="–"/>
            </a:pPr>
            <a:r>
              <a:rPr lang="en-US" sz="2000"/>
              <a:t>How many classes should you allow for in building the table?</a:t>
            </a:r>
          </a:p>
          <a:p>
            <a:pPr marL="742950" lvl="1" indent="-285750">
              <a:spcBef>
                <a:spcPct val="20000"/>
              </a:spcBef>
              <a:buFontTx/>
              <a:buChar char="–"/>
            </a:pPr>
            <a:r>
              <a:rPr lang="en-US" sz="2000"/>
              <a:t>The above table is quite simplified.  In reality, you might need to allow for 20 or more classes (assuming a student could take  many 1-hour classes).  Also, more information than just the course number would be stored for each class.  There would be a great deal of wasted space for all the students taking fewer than the maximum possible number of classes.</a:t>
            </a:r>
          </a:p>
          <a:p>
            <a:pPr marL="742950" lvl="1" indent="-285750">
              <a:spcBef>
                <a:spcPct val="20000"/>
              </a:spcBef>
              <a:buFontTx/>
              <a:buChar char="–"/>
            </a:pPr>
            <a:r>
              <a:rPr lang="en-US" sz="2000"/>
              <a:t>Also, if you wanted a list of every student taking MGMT-3021, notice that you would have to search multiple attributes.</a:t>
            </a:r>
          </a:p>
        </p:txBody>
      </p:sp>
      <p:graphicFrame>
        <p:nvGraphicFramePr>
          <p:cNvPr id="1638706" name="Group 306"/>
          <p:cNvGraphicFramePr>
            <a:graphicFrameLocks noGrp="1"/>
          </p:cNvGraphicFramePr>
          <p:nvPr/>
        </p:nvGraphicFramePr>
        <p:xfrm>
          <a:off x="122238" y="344488"/>
          <a:ext cx="8764587" cy="2039939"/>
        </p:xfrm>
        <a:graphic>
          <a:graphicData uri="http://schemas.openxmlformats.org/drawingml/2006/table">
            <a:tbl>
              <a:tblPr/>
              <a:tblGrid>
                <a:gridCol w="1323975"/>
                <a:gridCol w="995362"/>
                <a:gridCol w="674688"/>
                <a:gridCol w="1055687"/>
                <a:gridCol w="1254125"/>
                <a:gridCol w="1319213"/>
                <a:gridCol w="1319212"/>
                <a:gridCol w="822325"/>
              </a:tblGrid>
              <a:tr h="8715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Student ID0</a:t>
                      </a:r>
                      <a:endParaRPr kumimoji="0" lang="en-US" sz="14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Last Name</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First Name</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Phone No.</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Class 1</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Class 2</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Class 3</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Class 4</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0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333-33-3333</a:t>
                      </a:r>
                      <a:endParaRPr kumimoji="0" lang="en-US" sz="14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Simpson</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Alice</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333-3333</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ACCT-3603</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FIN-3213</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MGMT-3021</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 </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89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111-11-1111</a:t>
                      </a:r>
                      <a:endParaRPr kumimoji="0" lang="en-US" sz="14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Sanders</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Ned</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444-4444</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ACCT-3433</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MGMT-3021</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ANSI-1422</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 </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89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123-45-6789</a:t>
                      </a:r>
                      <a:endParaRPr kumimoji="0" lang="en-US" sz="14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Moore</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Artie</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555-5555</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ACCT-3433</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FIN-3213</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 </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 </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638707" name="Oval 307"/>
          <p:cNvSpPr>
            <a:spLocks noChangeArrowheads="1"/>
          </p:cNvSpPr>
          <p:nvPr/>
        </p:nvSpPr>
        <p:spPr bwMode="auto">
          <a:xfrm>
            <a:off x="5387975" y="1592263"/>
            <a:ext cx="1211263" cy="396875"/>
          </a:xfrm>
          <a:prstGeom prst="ellipse">
            <a:avLst/>
          </a:prstGeom>
          <a:noFill/>
          <a:ln w="57150">
            <a:solidFill>
              <a:srgbClr val="FF0000"/>
            </a:solidFill>
            <a:round/>
            <a:headEnd/>
            <a:tailEnd/>
          </a:ln>
        </p:spPr>
        <p:txBody>
          <a:bodyPr wrap="none" anchor="ctr"/>
          <a:lstStyle/>
          <a:p>
            <a:endParaRPr lang="en-US"/>
          </a:p>
        </p:txBody>
      </p:sp>
      <p:sp>
        <p:nvSpPr>
          <p:cNvPr id="1638708" name="Oval 308"/>
          <p:cNvSpPr>
            <a:spLocks noChangeArrowheads="1"/>
          </p:cNvSpPr>
          <p:nvPr/>
        </p:nvSpPr>
        <p:spPr bwMode="auto">
          <a:xfrm>
            <a:off x="6729413" y="1249363"/>
            <a:ext cx="1211262" cy="396875"/>
          </a:xfrm>
          <a:prstGeom prst="ellipse">
            <a:avLst/>
          </a:prstGeom>
          <a:noFill/>
          <a:ln w="57150">
            <a:solidFill>
              <a:srgbClr val="FF0000"/>
            </a:solidFill>
            <a:round/>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638494">
                                            <p:bg/>
                                          </p:spTgt>
                                        </p:tgtEl>
                                        <p:attrNameLst>
                                          <p:attrName>style.visibility</p:attrName>
                                        </p:attrNameLst>
                                      </p:cBhvr>
                                      <p:to>
                                        <p:strVal val="visible"/>
                                      </p:to>
                                    </p:set>
                                    <p:anim calcmode="lin" valueType="num">
                                      <p:cBhvr>
                                        <p:cTn id="7" dur="500" fill="hold"/>
                                        <p:tgtEl>
                                          <p:spTgt spid="1638494">
                                            <p:bg/>
                                          </p:spTgt>
                                        </p:tgtEl>
                                        <p:attrNameLst>
                                          <p:attrName>ppt_w</p:attrName>
                                        </p:attrNameLst>
                                      </p:cBhvr>
                                      <p:tavLst>
                                        <p:tav tm="0">
                                          <p:val>
                                            <p:fltVal val="0"/>
                                          </p:val>
                                        </p:tav>
                                        <p:tav tm="100000">
                                          <p:val>
                                            <p:strVal val="#ppt_w"/>
                                          </p:val>
                                        </p:tav>
                                      </p:tavLst>
                                    </p:anim>
                                    <p:anim calcmode="lin" valueType="num">
                                      <p:cBhvr>
                                        <p:cTn id="8" dur="500" fill="hold"/>
                                        <p:tgtEl>
                                          <p:spTgt spid="1638494">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638494">
                                            <p:txEl>
                                              <p:pRg st="0" end="0"/>
                                            </p:txEl>
                                          </p:spTgt>
                                        </p:tgtEl>
                                        <p:attrNameLst>
                                          <p:attrName>style.visibility</p:attrName>
                                        </p:attrNameLst>
                                      </p:cBhvr>
                                      <p:to>
                                        <p:strVal val="visible"/>
                                      </p:to>
                                    </p:set>
                                    <p:anim calcmode="lin" valueType="num">
                                      <p:cBhvr>
                                        <p:cTn id="13" dur="500" fill="hold"/>
                                        <p:tgtEl>
                                          <p:spTgt spid="1638494">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63849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638494">
                                            <p:txEl>
                                              <p:pRg st="1" end="1"/>
                                            </p:txEl>
                                          </p:spTgt>
                                        </p:tgtEl>
                                        <p:attrNameLst>
                                          <p:attrName>style.visibility</p:attrName>
                                        </p:attrNameLst>
                                      </p:cBhvr>
                                      <p:to>
                                        <p:strVal val="visible"/>
                                      </p:to>
                                    </p:set>
                                    <p:anim calcmode="lin" valueType="num">
                                      <p:cBhvr>
                                        <p:cTn id="19" dur="500" fill="hold"/>
                                        <p:tgtEl>
                                          <p:spTgt spid="1638494">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1638494">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638494">
                                            <p:txEl>
                                              <p:pRg st="2" end="2"/>
                                            </p:txEl>
                                          </p:spTgt>
                                        </p:tgtEl>
                                        <p:attrNameLst>
                                          <p:attrName>style.visibility</p:attrName>
                                        </p:attrNameLst>
                                      </p:cBhvr>
                                      <p:to>
                                        <p:strVal val="visible"/>
                                      </p:to>
                                    </p:set>
                                    <p:anim calcmode="lin" valueType="num">
                                      <p:cBhvr>
                                        <p:cTn id="25" dur="500" fill="hold"/>
                                        <p:tgtEl>
                                          <p:spTgt spid="1638494">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638494">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1638494">
                                            <p:txEl>
                                              <p:pRg st="3" end="3"/>
                                            </p:txEl>
                                          </p:spTgt>
                                        </p:tgtEl>
                                        <p:attrNameLst>
                                          <p:attrName>style.visibility</p:attrName>
                                        </p:attrNameLst>
                                      </p:cBhvr>
                                      <p:to>
                                        <p:strVal val="visible"/>
                                      </p:to>
                                    </p:set>
                                    <p:anim calcmode="lin" valueType="num">
                                      <p:cBhvr>
                                        <p:cTn id="31" dur="500" fill="hold"/>
                                        <p:tgtEl>
                                          <p:spTgt spid="1638494">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1638494">
                                            <p:txEl>
                                              <p:pRg st="3" end="3"/>
                                            </p:txEl>
                                          </p:spTgt>
                                        </p:tgtEl>
                                        <p:attrNameLst>
                                          <p:attrName>ppt_h</p:attrName>
                                        </p:attrNameLst>
                                      </p:cBhvr>
                                      <p:tavLst>
                                        <p:tav tm="0">
                                          <p:val>
                                            <p:fltVal val="0"/>
                                          </p:val>
                                        </p:tav>
                                        <p:tav tm="100000">
                                          <p:val>
                                            <p:strVal val="#ppt_h"/>
                                          </p:val>
                                        </p:tav>
                                      </p:tavLst>
                                    </p:anim>
                                  </p:childTnLst>
                                </p:cTn>
                              </p:par>
                            </p:childTnLst>
                          </p:cTn>
                        </p:par>
                        <p:par>
                          <p:cTn id="33" fill="hold">
                            <p:stCondLst>
                              <p:cond delay="500"/>
                            </p:stCondLst>
                            <p:childTnLst>
                              <p:par>
                                <p:cTn id="34" presetID="23" presetClass="entr" presetSubtype="16" fill="hold" grpId="0" nodeType="afterEffect">
                                  <p:stCondLst>
                                    <p:cond delay="0"/>
                                  </p:stCondLst>
                                  <p:childTnLst>
                                    <p:set>
                                      <p:cBhvr>
                                        <p:cTn id="35" dur="1" fill="hold">
                                          <p:stCondLst>
                                            <p:cond delay="0"/>
                                          </p:stCondLst>
                                        </p:cTn>
                                        <p:tgtEl>
                                          <p:spTgt spid="1638707"/>
                                        </p:tgtEl>
                                        <p:attrNameLst>
                                          <p:attrName>style.visibility</p:attrName>
                                        </p:attrNameLst>
                                      </p:cBhvr>
                                      <p:to>
                                        <p:strVal val="visible"/>
                                      </p:to>
                                    </p:set>
                                    <p:anim calcmode="lin" valueType="num">
                                      <p:cBhvr>
                                        <p:cTn id="36" dur="500" fill="hold"/>
                                        <p:tgtEl>
                                          <p:spTgt spid="1638707"/>
                                        </p:tgtEl>
                                        <p:attrNameLst>
                                          <p:attrName>ppt_w</p:attrName>
                                        </p:attrNameLst>
                                      </p:cBhvr>
                                      <p:tavLst>
                                        <p:tav tm="0">
                                          <p:val>
                                            <p:fltVal val="0"/>
                                          </p:val>
                                        </p:tav>
                                        <p:tav tm="100000">
                                          <p:val>
                                            <p:strVal val="#ppt_w"/>
                                          </p:val>
                                        </p:tav>
                                      </p:tavLst>
                                    </p:anim>
                                    <p:anim calcmode="lin" valueType="num">
                                      <p:cBhvr>
                                        <p:cTn id="37" dur="500" fill="hold"/>
                                        <p:tgtEl>
                                          <p:spTgt spid="1638707"/>
                                        </p:tgtEl>
                                        <p:attrNameLst>
                                          <p:attrName>ppt_h</p:attrName>
                                        </p:attrNameLst>
                                      </p:cBhvr>
                                      <p:tavLst>
                                        <p:tav tm="0">
                                          <p:val>
                                            <p:fltVal val="0"/>
                                          </p:val>
                                        </p:tav>
                                        <p:tav tm="100000">
                                          <p:val>
                                            <p:strVal val="#ppt_h"/>
                                          </p:val>
                                        </p:tav>
                                      </p:tavLst>
                                    </p:anim>
                                  </p:childTnLst>
                                </p:cTn>
                              </p:par>
                            </p:childTnLst>
                          </p:cTn>
                        </p:par>
                        <p:par>
                          <p:cTn id="38" fill="hold">
                            <p:stCondLst>
                              <p:cond delay="1000"/>
                            </p:stCondLst>
                            <p:childTnLst>
                              <p:par>
                                <p:cTn id="39" presetID="23" presetClass="entr" presetSubtype="16" fill="hold" grpId="0" nodeType="afterEffect">
                                  <p:stCondLst>
                                    <p:cond delay="0"/>
                                  </p:stCondLst>
                                  <p:childTnLst>
                                    <p:set>
                                      <p:cBhvr>
                                        <p:cTn id="40" dur="1" fill="hold">
                                          <p:stCondLst>
                                            <p:cond delay="0"/>
                                          </p:stCondLst>
                                        </p:cTn>
                                        <p:tgtEl>
                                          <p:spTgt spid="1638708"/>
                                        </p:tgtEl>
                                        <p:attrNameLst>
                                          <p:attrName>style.visibility</p:attrName>
                                        </p:attrNameLst>
                                      </p:cBhvr>
                                      <p:to>
                                        <p:strVal val="visible"/>
                                      </p:to>
                                    </p:set>
                                    <p:anim calcmode="lin" valueType="num">
                                      <p:cBhvr>
                                        <p:cTn id="41" dur="500" fill="hold"/>
                                        <p:tgtEl>
                                          <p:spTgt spid="1638708"/>
                                        </p:tgtEl>
                                        <p:attrNameLst>
                                          <p:attrName>ppt_w</p:attrName>
                                        </p:attrNameLst>
                                      </p:cBhvr>
                                      <p:tavLst>
                                        <p:tav tm="0">
                                          <p:val>
                                            <p:fltVal val="0"/>
                                          </p:val>
                                        </p:tav>
                                        <p:tav tm="100000">
                                          <p:val>
                                            <p:strVal val="#ppt_w"/>
                                          </p:val>
                                        </p:tav>
                                      </p:tavLst>
                                    </p:anim>
                                    <p:anim calcmode="lin" valueType="num">
                                      <p:cBhvr>
                                        <p:cTn id="42" dur="500" fill="hold"/>
                                        <p:tgtEl>
                                          <p:spTgt spid="163870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94" grpId="0" build="p" bldLvl="2" animBg="1" autoUpdateAnimBg="0"/>
      <p:bldP spid="1638707" grpId="0" animBg="1"/>
      <p:bldP spid="1638708" grpId="0" animBg="1"/>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3314" name="Object 2"/>
          <p:cNvGraphicFramePr>
            <a:graphicFrameLocks noChangeAspect="1"/>
          </p:cNvGraphicFramePr>
          <p:nvPr/>
        </p:nvGraphicFramePr>
        <p:xfrm>
          <a:off x="703263" y="4492625"/>
          <a:ext cx="2444750" cy="2085975"/>
        </p:xfrm>
        <a:graphic>
          <a:graphicData uri="http://schemas.openxmlformats.org/presentationml/2006/ole">
            <mc:AlternateContent xmlns:mc="http://schemas.openxmlformats.org/markup-compatibility/2006">
              <mc:Choice xmlns:v="urn:schemas-microsoft-com:vml" Requires="v">
                <p:oleObj spid="_x0000_s7173" name="Worksheet" r:id="rId4" imgW="1171575" imgH="1000125" progId="Excel.Sheet.8">
                  <p:embed/>
                </p:oleObj>
              </mc:Choice>
              <mc:Fallback>
                <p:oleObj name="Worksheet" r:id="rId4" imgW="1171575" imgH="100012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3263" y="4492625"/>
                        <a:ext cx="2444750"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315" name="Object 3"/>
          <p:cNvGraphicFramePr>
            <a:graphicFrameLocks noGrp="1" noChangeAspect="1"/>
          </p:cNvGraphicFramePr>
          <p:nvPr>
            <p:ph/>
          </p:nvPr>
        </p:nvGraphicFramePr>
        <p:xfrm>
          <a:off x="671513" y="457200"/>
          <a:ext cx="5895975" cy="1890713"/>
        </p:xfrm>
        <a:graphic>
          <a:graphicData uri="http://schemas.openxmlformats.org/presentationml/2006/ole">
            <mc:AlternateContent xmlns:mc="http://schemas.openxmlformats.org/markup-compatibility/2006">
              <mc:Choice xmlns:v="urn:schemas-microsoft-com:vml" Requires="v">
                <p:oleObj spid="_x0000_s7174" name="Worksheet" r:id="rId7" imgW="2895600" imgH="1000125" progId="Excel.Sheet.8">
                  <p:embed/>
                </p:oleObj>
              </mc:Choice>
              <mc:Fallback>
                <p:oleObj name="Worksheet" r:id="rId7" imgW="2895600" imgH="1000125" progId="Excel.Sheet.8">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1513" y="457200"/>
                        <a:ext cx="5895975" cy="189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316" name="Object 4"/>
          <p:cNvGraphicFramePr>
            <a:graphicFrameLocks noChangeAspect="1"/>
          </p:cNvGraphicFramePr>
          <p:nvPr/>
        </p:nvGraphicFramePr>
        <p:xfrm>
          <a:off x="685800" y="2644775"/>
          <a:ext cx="7951788" cy="1774825"/>
        </p:xfrm>
        <a:graphic>
          <a:graphicData uri="http://schemas.openxmlformats.org/presentationml/2006/ole">
            <mc:AlternateContent xmlns:mc="http://schemas.openxmlformats.org/markup-compatibility/2006">
              <mc:Choice xmlns:v="urn:schemas-microsoft-com:vml" Requires="v">
                <p:oleObj spid="_x0000_s7175" name="Worksheet" r:id="rId10" imgW="3684987" imgH="822815" progId="Excel.Sheet.8">
                  <p:embed/>
                </p:oleObj>
              </mc:Choice>
              <mc:Fallback>
                <p:oleObj name="Worksheet" r:id="rId10" imgW="3684987" imgH="822815" progId="Excel.Sheet.8">
                  <p:embed/>
                  <p:pic>
                    <p:nvPicPr>
                      <p:cNvPr id="0" name="Object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5800" y="2644775"/>
                        <a:ext cx="7951788" cy="177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39431" name="Rectangle 7"/>
          <p:cNvSpPr>
            <a:spLocks noChangeArrowheads="1"/>
          </p:cNvSpPr>
          <p:nvPr/>
        </p:nvSpPr>
        <p:spPr bwMode="auto">
          <a:xfrm>
            <a:off x="3422650" y="4502150"/>
            <a:ext cx="5457825" cy="2085975"/>
          </a:xfrm>
          <a:prstGeom prst="rect">
            <a:avLst/>
          </a:prstGeom>
          <a:solidFill>
            <a:schemeClr val="bg1"/>
          </a:solidFill>
          <a:ln w="57150">
            <a:solidFill>
              <a:srgbClr val="0000FF"/>
            </a:solidFill>
            <a:miter lim="800000"/>
            <a:headEnd/>
            <a:tailEnd/>
          </a:ln>
        </p:spPr>
        <p:txBody>
          <a:bodyPr/>
          <a:lstStyle/>
          <a:p>
            <a:pPr marL="342900" indent="-342900">
              <a:spcBef>
                <a:spcPct val="20000"/>
              </a:spcBef>
              <a:buFontTx/>
              <a:buChar char="•"/>
            </a:pPr>
            <a:r>
              <a:rPr lang="en-US" sz="2000"/>
              <a:t>The solution to the preceding problems is to use a set of tables in a relational database.</a:t>
            </a:r>
          </a:p>
          <a:p>
            <a:pPr marL="342900" indent="-342900">
              <a:spcBef>
                <a:spcPct val="20000"/>
              </a:spcBef>
              <a:buFontTx/>
              <a:buChar char="•"/>
            </a:pPr>
            <a:r>
              <a:rPr lang="en-US" sz="2000"/>
              <a:t>Each entity is stored in a separate table, and separate tables or foreign keys can be used to link the entities together.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639431">
                                            <p:bg/>
                                          </p:spTgt>
                                        </p:tgtEl>
                                        <p:attrNameLst>
                                          <p:attrName>style.visibility</p:attrName>
                                        </p:attrNameLst>
                                      </p:cBhvr>
                                      <p:to>
                                        <p:strVal val="visible"/>
                                      </p:to>
                                    </p:set>
                                    <p:anim calcmode="lin" valueType="num">
                                      <p:cBhvr>
                                        <p:cTn id="7" dur="500" fill="hold"/>
                                        <p:tgtEl>
                                          <p:spTgt spid="1639431">
                                            <p:bg/>
                                          </p:spTgt>
                                        </p:tgtEl>
                                        <p:attrNameLst>
                                          <p:attrName>ppt_w</p:attrName>
                                        </p:attrNameLst>
                                      </p:cBhvr>
                                      <p:tavLst>
                                        <p:tav tm="0">
                                          <p:val>
                                            <p:fltVal val="0"/>
                                          </p:val>
                                        </p:tav>
                                        <p:tav tm="100000">
                                          <p:val>
                                            <p:strVal val="#ppt_w"/>
                                          </p:val>
                                        </p:tav>
                                      </p:tavLst>
                                    </p:anim>
                                    <p:anim calcmode="lin" valueType="num">
                                      <p:cBhvr>
                                        <p:cTn id="8" dur="500" fill="hold"/>
                                        <p:tgtEl>
                                          <p:spTgt spid="1639431">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639431">
                                            <p:txEl>
                                              <p:pRg st="0" end="0"/>
                                            </p:txEl>
                                          </p:spTgt>
                                        </p:tgtEl>
                                        <p:attrNameLst>
                                          <p:attrName>style.visibility</p:attrName>
                                        </p:attrNameLst>
                                      </p:cBhvr>
                                      <p:to>
                                        <p:strVal val="visible"/>
                                      </p:to>
                                    </p:set>
                                    <p:anim calcmode="lin" valueType="num">
                                      <p:cBhvr>
                                        <p:cTn id="13" dur="500" fill="hold"/>
                                        <p:tgtEl>
                                          <p:spTgt spid="163943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63943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639431">
                                            <p:txEl>
                                              <p:pRg st="1" end="1"/>
                                            </p:txEl>
                                          </p:spTgt>
                                        </p:tgtEl>
                                        <p:attrNameLst>
                                          <p:attrName>style.visibility</p:attrName>
                                        </p:attrNameLst>
                                      </p:cBhvr>
                                      <p:to>
                                        <p:strVal val="visible"/>
                                      </p:to>
                                    </p:set>
                                    <p:anim calcmode="lin" valueType="num">
                                      <p:cBhvr>
                                        <p:cTn id="19" dur="500" fill="hold"/>
                                        <p:tgtEl>
                                          <p:spTgt spid="1639431">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1639431">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431" grpId="0" build="p"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FILE VS. DATABASES</a:t>
            </a:r>
          </a:p>
        </p:txBody>
      </p:sp>
      <p:sp>
        <p:nvSpPr>
          <p:cNvPr id="1668099" name="Rectangle 3"/>
          <p:cNvSpPr>
            <a:spLocks noGrp="1" noChangeArrowheads="1"/>
          </p:cNvSpPr>
          <p:nvPr>
            <p:ph type="body" idx="1"/>
          </p:nvPr>
        </p:nvSpPr>
        <p:spPr>
          <a:xfrm>
            <a:off x="457200" y="1600200"/>
            <a:ext cx="8229600" cy="1735138"/>
          </a:xfrm>
        </p:spPr>
        <p:txBody>
          <a:bodyPr/>
          <a:lstStyle/>
          <a:p>
            <a:pPr lvl="1" eaLnBrk="1" hangingPunct="1">
              <a:lnSpc>
                <a:spcPct val="90000"/>
              </a:lnSpc>
            </a:pPr>
            <a:r>
              <a:rPr lang="en-US" sz="2400" smtClean="0"/>
              <a:t>All the fields containing data about one entity (e.g., one student) form a </a:t>
            </a:r>
            <a:r>
              <a:rPr lang="en-US" sz="2400" b="1" i="1" smtClean="0">
                <a:solidFill>
                  <a:srgbClr val="CC0000"/>
                </a:solidFill>
              </a:rPr>
              <a:t>record</a:t>
            </a:r>
            <a:r>
              <a:rPr lang="en-US" sz="2400" smtClean="0"/>
              <a:t>.</a:t>
            </a:r>
          </a:p>
          <a:p>
            <a:pPr lvl="1" eaLnBrk="1" hangingPunct="1">
              <a:lnSpc>
                <a:spcPct val="90000"/>
              </a:lnSpc>
            </a:pPr>
            <a:r>
              <a:rPr lang="en-US" sz="2400" smtClean="0"/>
              <a:t>The example below shows the record for Artie Moore.</a:t>
            </a:r>
          </a:p>
        </p:txBody>
      </p:sp>
      <p:graphicFrame>
        <p:nvGraphicFramePr>
          <p:cNvPr id="1668100" name="Group 4"/>
          <p:cNvGraphicFramePr>
            <a:graphicFrameLocks noGrp="1"/>
          </p:cNvGraphicFramePr>
          <p:nvPr/>
        </p:nvGraphicFramePr>
        <p:xfrm>
          <a:off x="387350" y="3675063"/>
          <a:ext cx="8258175" cy="2743200"/>
        </p:xfrm>
        <a:graphic>
          <a:graphicData uri="http://schemas.openxmlformats.org/drawingml/2006/table">
            <a:tbl>
              <a:tblPr/>
              <a:tblGrid>
                <a:gridCol w="2090738"/>
                <a:gridCol w="1558925"/>
                <a:gridCol w="1404937"/>
                <a:gridCol w="1651000"/>
                <a:gridCol w="1552575"/>
              </a:tblGrid>
              <a:tr h="485775">
                <a:tc gridSpan="5">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STUDENTS</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905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Student ID</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Last Name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First Name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Phone Number</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Birth Date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8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333-33-3333</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Simpson</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Alice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333-3333</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10/11/84</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8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111-11-1111</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Sanders</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Ned</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444-4444</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11/24/86</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8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123-45-6789</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Moore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Artie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555-5555</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04/20/85</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668134" name="Rectangle 38"/>
          <p:cNvSpPr>
            <a:spLocks noChangeArrowheads="1"/>
          </p:cNvSpPr>
          <p:nvPr/>
        </p:nvSpPr>
        <p:spPr bwMode="auto">
          <a:xfrm>
            <a:off x="387350" y="5943600"/>
            <a:ext cx="8229600" cy="457200"/>
          </a:xfrm>
          <a:prstGeom prst="rect">
            <a:avLst/>
          </a:prstGeom>
          <a:noFill/>
          <a:ln w="76200">
            <a:solidFill>
              <a:srgbClr val="FF0000"/>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68099">
                                            <p:txEl>
                                              <p:pRg st="0" end="0"/>
                                            </p:txEl>
                                          </p:spTgt>
                                        </p:tgtEl>
                                        <p:attrNameLst>
                                          <p:attrName>style.visibility</p:attrName>
                                        </p:attrNameLst>
                                      </p:cBhvr>
                                      <p:to>
                                        <p:strVal val="visible"/>
                                      </p:to>
                                    </p:set>
                                    <p:animEffect transition="in" filter="wipe(up)">
                                      <p:cBhvr>
                                        <p:cTn id="7" dur="500"/>
                                        <p:tgtEl>
                                          <p:spTgt spid="1668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668099">
                                            <p:txEl>
                                              <p:pRg st="1" end="1"/>
                                            </p:txEl>
                                          </p:spTgt>
                                        </p:tgtEl>
                                        <p:attrNameLst>
                                          <p:attrName>style.visibility</p:attrName>
                                        </p:attrNameLst>
                                      </p:cBhvr>
                                      <p:to>
                                        <p:strVal val="visible"/>
                                      </p:to>
                                    </p:set>
                                    <p:animEffect transition="in" filter="wipe(up)">
                                      <p:cBhvr>
                                        <p:cTn id="12" dur="500"/>
                                        <p:tgtEl>
                                          <p:spTgt spid="1668099">
                                            <p:txEl>
                                              <p:pRg st="1" end="1"/>
                                            </p:txEl>
                                          </p:spTgt>
                                        </p:tgtEl>
                                      </p:cBhvr>
                                    </p:animEffect>
                                  </p:childTnLst>
                                </p:cTn>
                              </p:par>
                            </p:childTnLst>
                          </p:cTn>
                        </p:par>
                        <p:par>
                          <p:cTn id="13" fill="hold">
                            <p:stCondLst>
                              <p:cond delay="500"/>
                            </p:stCondLst>
                            <p:childTnLst>
                              <p:par>
                                <p:cTn id="14" presetID="23" presetClass="entr" presetSubtype="16" fill="hold" grpId="0" nodeType="afterEffect">
                                  <p:stCondLst>
                                    <p:cond delay="0"/>
                                  </p:stCondLst>
                                  <p:childTnLst>
                                    <p:set>
                                      <p:cBhvr>
                                        <p:cTn id="15" dur="1" fill="hold">
                                          <p:stCondLst>
                                            <p:cond delay="0"/>
                                          </p:stCondLst>
                                        </p:cTn>
                                        <p:tgtEl>
                                          <p:spTgt spid="1668134"/>
                                        </p:tgtEl>
                                        <p:attrNameLst>
                                          <p:attrName>style.visibility</p:attrName>
                                        </p:attrNameLst>
                                      </p:cBhvr>
                                      <p:to>
                                        <p:strVal val="visible"/>
                                      </p:to>
                                    </p:set>
                                    <p:anim calcmode="lin" valueType="num">
                                      <p:cBhvr>
                                        <p:cTn id="16" dur="500" fill="hold"/>
                                        <p:tgtEl>
                                          <p:spTgt spid="1668134"/>
                                        </p:tgtEl>
                                        <p:attrNameLst>
                                          <p:attrName>ppt_w</p:attrName>
                                        </p:attrNameLst>
                                      </p:cBhvr>
                                      <p:tavLst>
                                        <p:tav tm="0">
                                          <p:val>
                                            <p:fltVal val="0"/>
                                          </p:val>
                                        </p:tav>
                                        <p:tav tm="100000">
                                          <p:val>
                                            <p:strVal val="#ppt_w"/>
                                          </p:val>
                                        </p:tav>
                                      </p:tavLst>
                                    </p:anim>
                                    <p:anim calcmode="lin" valueType="num">
                                      <p:cBhvr>
                                        <p:cTn id="17" dur="500" fill="hold"/>
                                        <p:tgtEl>
                                          <p:spTgt spid="166813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8099" grpId="0" build="p" bldLvl="5" autoUpdateAnimBg="0"/>
      <p:bldP spid="1668134" grpId="0" animBg="1"/>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r>
              <a:rPr lang="en-US" smtClean="0"/>
              <a:t>RELATIONAL DATABASES</a:t>
            </a:r>
          </a:p>
        </p:txBody>
      </p:sp>
      <p:sp>
        <p:nvSpPr>
          <p:cNvPr id="1640451" name="Rectangle 3"/>
          <p:cNvSpPr>
            <a:spLocks noGrp="1" noChangeArrowheads="1"/>
          </p:cNvSpPr>
          <p:nvPr>
            <p:ph type="body" idx="1"/>
          </p:nvPr>
        </p:nvSpPr>
        <p:spPr>
          <a:xfrm>
            <a:off x="457200" y="1600200"/>
            <a:ext cx="8229600" cy="4865688"/>
          </a:xfrm>
        </p:spPr>
        <p:txBody>
          <a:bodyPr/>
          <a:lstStyle/>
          <a:p>
            <a:pPr eaLnBrk="1" hangingPunct="1">
              <a:lnSpc>
                <a:spcPct val="90000"/>
              </a:lnSpc>
            </a:pPr>
            <a:r>
              <a:rPr lang="en-US" sz="2800" b="1" smtClean="0"/>
              <a:t>Basic Requirements of a Relational Database</a:t>
            </a:r>
            <a:endParaRPr lang="en-US" sz="2800" smtClean="0"/>
          </a:p>
          <a:p>
            <a:pPr lvl="1" eaLnBrk="1" hangingPunct="1">
              <a:lnSpc>
                <a:spcPct val="90000"/>
              </a:lnSpc>
            </a:pPr>
            <a:r>
              <a:rPr lang="en-US" sz="2400" smtClean="0"/>
              <a:t>Every column in a row must be single valued.</a:t>
            </a:r>
          </a:p>
          <a:p>
            <a:pPr lvl="2" eaLnBrk="1" hangingPunct="1">
              <a:lnSpc>
                <a:spcPct val="90000"/>
              </a:lnSpc>
            </a:pPr>
            <a:r>
              <a:rPr lang="en-US" smtClean="0"/>
              <a:t>In other words, every cell can have one and only one value.</a:t>
            </a:r>
          </a:p>
          <a:p>
            <a:pPr lvl="2" eaLnBrk="1" hangingPunct="1">
              <a:lnSpc>
                <a:spcPct val="90000"/>
              </a:lnSpc>
            </a:pPr>
            <a:r>
              <a:rPr lang="en-US" smtClean="0"/>
              <a:t>In the student table, you couldn’t have an attribute named “Phone Number” if a student could have multiple phone numbers.</a:t>
            </a:r>
          </a:p>
          <a:p>
            <a:pPr lvl="2" eaLnBrk="1" hangingPunct="1">
              <a:lnSpc>
                <a:spcPct val="90000"/>
              </a:lnSpc>
            </a:pPr>
            <a:r>
              <a:rPr lang="en-US" smtClean="0"/>
              <a:t>There might be an attribute named “local phone number” and an attribute named “permanent phone number.”</a:t>
            </a:r>
          </a:p>
          <a:p>
            <a:pPr lvl="2" eaLnBrk="1" hangingPunct="1">
              <a:lnSpc>
                <a:spcPct val="90000"/>
              </a:lnSpc>
            </a:pPr>
            <a:r>
              <a:rPr lang="en-US" smtClean="0"/>
              <a:t>You could not have an attribute named “Class” in the student table, because a student could take multiple classes.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40451">
                                            <p:txEl>
                                              <p:pRg st="0" end="0"/>
                                            </p:txEl>
                                          </p:spTgt>
                                        </p:tgtEl>
                                        <p:attrNameLst>
                                          <p:attrName>style.visibility</p:attrName>
                                        </p:attrNameLst>
                                      </p:cBhvr>
                                      <p:to>
                                        <p:strVal val="visible"/>
                                      </p:to>
                                    </p:set>
                                    <p:animEffect transition="in" filter="wipe(up)">
                                      <p:cBhvr>
                                        <p:cTn id="7" dur="500"/>
                                        <p:tgtEl>
                                          <p:spTgt spid="16404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640451">
                                            <p:txEl>
                                              <p:pRg st="1" end="1"/>
                                            </p:txEl>
                                          </p:spTgt>
                                        </p:tgtEl>
                                        <p:attrNameLst>
                                          <p:attrName>style.visibility</p:attrName>
                                        </p:attrNameLst>
                                      </p:cBhvr>
                                      <p:to>
                                        <p:strVal val="visible"/>
                                      </p:to>
                                    </p:set>
                                    <p:animEffect transition="in" filter="wipe(up)">
                                      <p:cBhvr>
                                        <p:cTn id="12" dur="500"/>
                                        <p:tgtEl>
                                          <p:spTgt spid="16404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640451">
                                            <p:txEl>
                                              <p:pRg st="2" end="2"/>
                                            </p:txEl>
                                          </p:spTgt>
                                        </p:tgtEl>
                                        <p:attrNameLst>
                                          <p:attrName>style.visibility</p:attrName>
                                        </p:attrNameLst>
                                      </p:cBhvr>
                                      <p:to>
                                        <p:strVal val="visible"/>
                                      </p:to>
                                    </p:set>
                                    <p:animEffect transition="in" filter="wipe(up)">
                                      <p:cBhvr>
                                        <p:cTn id="17" dur="500"/>
                                        <p:tgtEl>
                                          <p:spTgt spid="16404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640451">
                                            <p:txEl>
                                              <p:pRg st="3" end="3"/>
                                            </p:txEl>
                                          </p:spTgt>
                                        </p:tgtEl>
                                        <p:attrNameLst>
                                          <p:attrName>style.visibility</p:attrName>
                                        </p:attrNameLst>
                                      </p:cBhvr>
                                      <p:to>
                                        <p:strVal val="visible"/>
                                      </p:to>
                                    </p:set>
                                    <p:animEffect transition="in" filter="wipe(up)">
                                      <p:cBhvr>
                                        <p:cTn id="22" dur="500"/>
                                        <p:tgtEl>
                                          <p:spTgt spid="164045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640451">
                                            <p:txEl>
                                              <p:pRg st="4" end="4"/>
                                            </p:txEl>
                                          </p:spTgt>
                                        </p:tgtEl>
                                        <p:attrNameLst>
                                          <p:attrName>style.visibility</p:attrName>
                                        </p:attrNameLst>
                                      </p:cBhvr>
                                      <p:to>
                                        <p:strVal val="visible"/>
                                      </p:to>
                                    </p:set>
                                    <p:animEffect transition="in" filter="wipe(up)">
                                      <p:cBhvr>
                                        <p:cTn id="27" dur="500"/>
                                        <p:tgtEl>
                                          <p:spTgt spid="164045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640451">
                                            <p:txEl>
                                              <p:pRg st="5" end="5"/>
                                            </p:txEl>
                                          </p:spTgt>
                                        </p:tgtEl>
                                        <p:attrNameLst>
                                          <p:attrName>style.visibility</p:attrName>
                                        </p:attrNameLst>
                                      </p:cBhvr>
                                      <p:to>
                                        <p:strVal val="visible"/>
                                      </p:to>
                                    </p:set>
                                    <p:animEffect transition="in" filter="wipe(up)">
                                      <p:cBhvr>
                                        <p:cTn id="32" dur="500"/>
                                        <p:tgtEl>
                                          <p:spTgt spid="16404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451" grpId="0" build="p" bldLvl="5"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r>
              <a:rPr lang="en-US" smtClean="0"/>
              <a:t>RELATIONAL DATABASES</a:t>
            </a:r>
          </a:p>
        </p:txBody>
      </p:sp>
      <p:sp>
        <p:nvSpPr>
          <p:cNvPr id="1641475" name="Rectangle 3"/>
          <p:cNvSpPr>
            <a:spLocks noGrp="1" noChangeArrowheads="1"/>
          </p:cNvSpPr>
          <p:nvPr>
            <p:ph type="body" idx="1"/>
          </p:nvPr>
        </p:nvSpPr>
        <p:spPr>
          <a:xfrm>
            <a:off x="457200" y="1600200"/>
            <a:ext cx="8229600" cy="4724400"/>
          </a:xfrm>
        </p:spPr>
        <p:txBody>
          <a:bodyPr/>
          <a:lstStyle/>
          <a:p>
            <a:pPr eaLnBrk="1" hangingPunct="1"/>
            <a:r>
              <a:rPr lang="en-US" b="1" smtClean="0"/>
              <a:t>Basic Requirements of a Relational Database</a:t>
            </a:r>
            <a:endParaRPr lang="en-US" smtClean="0"/>
          </a:p>
          <a:p>
            <a:pPr lvl="1" eaLnBrk="1" hangingPunct="1"/>
            <a:r>
              <a:rPr lang="en-US" smtClean="0"/>
              <a:t>The primary key cannot be null.</a:t>
            </a:r>
          </a:p>
          <a:p>
            <a:pPr lvl="2" eaLnBrk="1" hangingPunct="1"/>
            <a:r>
              <a:rPr lang="en-US" smtClean="0"/>
              <a:t>The primary key uniquely identifies a specific row in the table, so it cannot be null, and it must be unique for every record.</a:t>
            </a:r>
          </a:p>
          <a:p>
            <a:pPr lvl="2" eaLnBrk="1" hangingPunct="1"/>
            <a:r>
              <a:rPr lang="en-US" smtClean="0"/>
              <a:t>This rule is referred to as the </a:t>
            </a:r>
            <a:r>
              <a:rPr lang="en-US" b="1" i="1" smtClean="0">
                <a:solidFill>
                  <a:srgbClr val="CC0000"/>
                </a:solidFill>
              </a:rPr>
              <a:t>entity integrity rule</a:t>
            </a:r>
            <a:r>
              <a:rPr lang="en-US"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41475">
                                            <p:txEl>
                                              <p:pRg st="0" end="0"/>
                                            </p:txEl>
                                          </p:spTgt>
                                        </p:tgtEl>
                                        <p:attrNameLst>
                                          <p:attrName>style.visibility</p:attrName>
                                        </p:attrNameLst>
                                      </p:cBhvr>
                                      <p:to>
                                        <p:strVal val="visible"/>
                                      </p:to>
                                    </p:set>
                                    <p:animEffect transition="in" filter="wipe(up)">
                                      <p:cBhvr>
                                        <p:cTn id="7" dur="500"/>
                                        <p:tgtEl>
                                          <p:spTgt spid="16414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641475">
                                            <p:txEl>
                                              <p:pRg st="1" end="1"/>
                                            </p:txEl>
                                          </p:spTgt>
                                        </p:tgtEl>
                                        <p:attrNameLst>
                                          <p:attrName>style.visibility</p:attrName>
                                        </p:attrNameLst>
                                      </p:cBhvr>
                                      <p:to>
                                        <p:strVal val="visible"/>
                                      </p:to>
                                    </p:set>
                                    <p:animEffect transition="in" filter="wipe(up)">
                                      <p:cBhvr>
                                        <p:cTn id="12" dur="500"/>
                                        <p:tgtEl>
                                          <p:spTgt spid="16414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641475">
                                            <p:txEl>
                                              <p:pRg st="2" end="2"/>
                                            </p:txEl>
                                          </p:spTgt>
                                        </p:tgtEl>
                                        <p:attrNameLst>
                                          <p:attrName>style.visibility</p:attrName>
                                        </p:attrNameLst>
                                      </p:cBhvr>
                                      <p:to>
                                        <p:strVal val="visible"/>
                                      </p:to>
                                    </p:set>
                                    <p:animEffect transition="in" filter="wipe(up)">
                                      <p:cBhvr>
                                        <p:cTn id="17" dur="500"/>
                                        <p:tgtEl>
                                          <p:spTgt spid="16414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641475">
                                            <p:txEl>
                                              <p:pRg st="3" end="3"/>
                                            </p:txEl>
                                          </p:spTgt>
                                        </p:tgtEl>
                                        <p:attrNameLst>
                                          <p:attrName>style.visibility</p:attrName>
                                        </p:attrNameLst>
                                      </p:cBhvr>
                                      <p:to>
                                        <p:strVal val="visible"/>
                                      </p:to>
                                    </p:set>
                                    <p:animEffect transition="in" filter="wipe(up)">
                                      <p:cBhvr>
                                        <p:cTn id="22" dur="500"/>
                                        <p:tgtEl>
                                          <p:spTgt spid="16414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1475" grpId="0" build="p" bldLvl="5"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4338" name="Object 2"/>
          <p:cNvGraphicFramePr>
            <a:graphicFrameLocks noChangeAspect="1"/>
          </p:cNvGraphicFramePr>
          <p:nvPr/>
        </p:nvGraphicFramePr>
        <p:xfrm>
          <a:off x="703263" y="4492625"/>
          <a:ext cx="2444750" cy="2085975"/>
        </p:xfrm>
        <a:graphic>
          <a:graphicData uri="http://schemas.openxmlformats.org/presentationml/2006/ole">
            <mc:AlternateContent xmlns:mc="http://schemas.openxmlformats.org/markup-compatibility/2006">
              <mc:Choice xmlns:v="urn:schemas-microsoft-com:vml" Requires="v">
                <p:oleObj spid="_x0000_s8197" name="Worksheet" r:id="rId4" imgW="1171575" imgH="1000125" progId="Excel.Sheet.8">
                  <p:embed/>
                </p:oleObj>
              </mc:Choice>
              <mc:Fallback>
                <p:oleObj name="Worksheet" r:id="rId4" imgW="1171575" imgH="100012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3263" y="4492625"/>
                        <a:ext cx="2444750"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339" name="Object 3"/>
          <p:cNvGraphicFramePr>
            <a:graphicFrameLocks noGrp="1" noChangeAspect="1"/>
          </p:cNvGraphicFramePr>
          <p:nvPr>
            <p:ph/>
          </p:nvPr>
        </p:nvGraphicFramePr>
        <p:xfrm>
          <a:off x="671513" y="457200"/>
          <a:ext cx="5895975" cy="1890713"/>
        </p:xfrm>
        <a:graphic>
          <a:graphicData uri="http://schemas.openxmlformats.org/presentationml/2006/ole">
            <mc:AlternateContent xmlns:mc="http://schemas.openxmlformats.org/markup-compatibility/2006">
              <mc:Choice xmlns:v="urn:schemas-microsoft-com:vml" Requires="v">
                <p:oleObj spid="_x0000_s8198" name="Worksheet" r:id="rId7" imgW="2895600" imgH="1000125" progId="Excel.Sheet.8">
                  <p:embed/>
                </p:oleObj>
              </mc:Choice>
              <mc:Fallback>
                <p:oleObj name="Worksheet" r:id="rId7" imgW="2895600" imgH="1000125" progId="Excel.Sheet.8">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1513" y="457200"/>
                        <a:ext cx="5895975" cy="189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340" name="Object 4"/>
          <p:cNvGraphicFramePr>
            <a:graphicFrameLocks noChangeAspect="1"/>
          </p:cNvGraphicFramePr>
          <p:nvPr/>
        </p:nvGraphicFramePr>
        <p:xfrm>
          <a:off x="685800" y="2644775"/>
          <a:ext cx="7951788" cy="1774825"/>
        </p:xfrm>
        <a:graphic>
          <a:graphicData uri="http://schemas.openxmlformats.org/presentationml/2006/ole">
            <mc:AlternateContent xmlns:mc="http://schemas.openxmlformats.org/markup-compatibility/2006">
              <mc:Choice xmlns:v="urn:schemas-microsoft-com:vml" Requires="v">
                <p:oleObj spid="_x0000_s8199" name="Worksheet" r:id="rId10" imgW="3684987" imgH="822815" progId="Excel.Sheet.8">
                  <p:embed/>
                </p:oleObj>
              </mc:Choice>
              <mc:Fallback>
                <p:oleObj name="Worksheet" r:id="rId10" imgW="3684987" imgH="822815" progId="Excel.Sheet.8">
                  <p:embed/>
                  <p:pic>
                    <p:nvPicPr>
                      <p:cNvPr id="0" name="Object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5800" y="2644775"/>
                        <a:ext cx="7951788" cy="177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42501" name="Rectangle 5"/>
          <p:cNvSpPr>
            <a:spLocks noChangeArrowheads="1"/>
          </p:cNvSpPr>
          <p:nvPr/>
        </p:nvSpPr>
        <p:spPr bwMode="auto">
          <a:xfrm>
            <a:off x="3440113" y="4800600"/>
            <a:ext cx="5457825" cy="1504950"/>
          </a:xfrm>
          <a:prstGeom prst="rect">
            <a:avLst/>
          </a:prstGeom>
          <a:solidFill>
            <a:schemeClr val="bg1"/>
          </a:solidFill>
          <a:ln w="57150">
            <a:solidFill>
              <a:srgbClr val="0000FF"/>
            </a:solidFill>
            <a:miter lim="800000"/>
            <a:headEnd/>
            <a:tailEnd/>
          </a:ln>
        </p:spPr>
        <p:txBody>
          <a:bodyPr/>
          <a:lstStyle/>
          <a:p>
            <a:pPr marL="342900" indent="-342900">
              <a:spcBef>
                <a:spcPct val="20000"/>
              </a:spcBef>
              <a:buFontTx/>
              <a:buChar char="•"/>
            </a:pPr>
            <a:r>
              <a:rPr lang="en-US" sz="2000"/>
              <a:t>Note that within each table, there are no duplicate primary keys and no null primary keys.</a:t>
            </a:r>
          </a:p>
          <a:p>
            <a:pPr marL="342900" indent="-342900">
              <a:spcBef>
                <a:spcPct val="20000"/>
              </a:spcBef>
              <a:buFontTx/>
              <a:buChar char="•"/>
            </a:pPr>
            <a:r>
              <a:rPr lang="en-US" sz="2000"/>
              <a:t>Consistent with the entity integrity rule.</a:t>
            </a:r>
          </a:p>
        </p:txBody>
      </p:sp>
      <p:sp>
        <p:nvSpPr>
          <p:cNvPr id="14342" name="Rectangle 6"/>
          <p:cNvSpPr>
            <a:spLocks noChangeArrowheads="1"/>
          </p:cNvSpPr>
          <p:nvPr/>
        </p:nvSpPr>
        <p:spPr bwMode="auto">
          <a:xfrm>
            <a:off x="685800" y="773113"/>
            <a:ext cx="2127250" cy="1565275"/>
          </a:xfrm>
          <a:prstGeom prst="rect">
            <a:avLst/>
          </a:prstGeom>
          <a:noFill/>
          <a:ln w="57150">
            <a:solidFill>
              <a:srgbClr val="FF0000"/>
            </a:solidFill>
            <a:miter lim="800000"/>
            <a:headEnd/>
            <a:tailEnd/>
          </a:ln>
        </p:spPr>
        <p:txBody>
          <a:bodyPr wrap="none" anchor="ctr"/>
          <a:lstStyle/>
          <a:p>
            <a:endParaRPr lang="en-US"/>
          </a:p>
        </p:txBody>
      </p:sp>
      <p:sp>
        <p:nvSpPr>
          <p:cNvPr id="14343" name="Rectangle 7"/>
          <p:cNvSpPr>
            <a:spLocks noChangeArrowheads="1"/>
          </p:cNvSpPr>
          <p:nvPr/>
        </p:nvSpPr>
        <p:spPr bwMode="auto">
          <a:xfrm>
            <a:off x="668338" y="2989263"/>
            <a:ext cx="1441450" cy="1389062"/>
          </a:xfrm>
          <a:prstGeom prst="rect">
            <a:avLst/>
          </a:prstGeom>
          <a:noFill/>
          <a:ln w="57150">
            <a:solidFill>
              <a:srgbClr val="FF0000"/>
            </a:solidFill>
            <a:miter lim="800000"/>
            <a:headEnd/>
            <a:tailEnd/>
          </a:ln>
        </p:spPr>
        <p:txBody>
          <a:bodyPr wrap="none" anchor="ctr"/>
          <a:lstStyle/>
          <a:p>
            <a:endParaRPr lang="en-US"/>
          </a:p>
        </p:txBody>
      </p:sp>
      <p:sp>
        <p:nvSpPr>
          <p:cNvPr id="14344" name="Rectangle 8"/>
          <p:cNvSpPr>
            <a:spLocks noChangeArrowheads="1"/>
          </p:cNvSpPr>
          <p:nvPr/>
        </p:nvSpPr>
        <p:spPr bwMode="auto">
          <a:xfrm>
            <a:off x="703263" y="4852988"/>
            <a:ext cx="2409825" cy="1706562"/>
          </a:xfrm>
          <a:prstGeom prst="rect">
            <a:avLst/>
          </a:prstGeom>
          <a:noFill/>
          <a:ln w="57150">
            <a:solidFill>
              <a:srgbClr val="FF0000"/>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642501"/>
                                        </p:tgtEl>
                                        <p:attrNameLst>
                                          <p:attrName>style.visibility</p:attrName>
                                        </p:attrNameLst>
                                      </p:cBhvr>
                                      <p:to>
                                        <p:strVal val="visible"/>
                                      </p:to>
                                    </p:set>
                                    <p:anim calcmode="lin" valueType="num">
                                      <p:cBhvr>
                                        <p:cTn id="7" dur="500" fill="hold"/>
                                        <p:tgtEl>
                                          <p:spTgt spid="1642501"/>
                                        </p:tgtEl>
                                        <p:attrNameLst>
                                          <p:attrName>ppt_w</p:attrName>
                                        </p:attrNameLst>
                                      </p:cBhvr>
                                      <p:tavLst>
                                        <p:tav tm="0">
                                          <p:val>
                                            <p:fltVal val="0"/>
                                          </p:val>
                                        </p:tav>
                                        <p:tav tm="100000">
                                          <p:val>
                                            <p:strVal val="#ppt_w"/>
                                          </p:val>
                                        </p:tav>
                                      </p:tavLst>
                                    </p:anim>
                                    <p:anim calcmode="lin" valueType="num">
                                      <p:cBhvr>
                                        <p:cTn id="8" dur="500" fill="hold"/>
                                        <p:tgtEl>
                                          <p:spTgt spid="164250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2501" grpId="0" animBg="1"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r>
              <a:rPr lang="en-US" smtClean="0"/>
              <a:t>RELATIONAL DATABASES</a:t>
            </a:r>
          </a:p>
        </p:txBody>
      </p:sp>
      <p:sp>
        <p:nvSpPr>
          <p:cNvPr id="1643523" name="Rectangle 3"/>
          <p:cNvSpPr>
            <a:spLocks noGrp="1" noChangeArrowheads="1"/>
          </p:cNvSpPr>
          <p:nvPr>
            <p:ph type="body" idx="1"/>
          </p:nvPr>
        </p:nvSpPr>
        <p:spPr>
          <a:xfrm>
            <a:off x="457200" y="1600200"/>
            <a:ext cx="8229600" cy="4724400"/>
          </a:xfrm>
        </p:spPr>
        <p:txBody>
          <a:bodyPr/>
          <a:lstStyle/>
          <a:p>
            <a:pPr eaLnBrk="1" hangingPunct="1"/>
            <a:r>
              <a:rPr lang="en-US" b="1" smtClean="0"/>
              <a:t>Basic Requirements of a Relational Database</a:t>
            </a:r>
            <a:endParaRPr lang="en-US" smtClean="0"/>
          </a:p>
          <a:p>
            <a:pPr lvl="1" eaLnBrk="1" hangingPunct="1"/>
            <a:r>
              <a:rPr lang="en-US" smtClean="0"/>
              <a:t>A foreign key must either be null or correspond to the value of a primary key in another table.</a:t>
            </a:r>
          </a:p>
          <a:p>
            <a:pPr lvl="2" eaLnBrk="1" hangingPunct="1"/>
            <a:r>
              <a:rPr lang="en-US" smtClean="0"/>
              <a:t>This rule is referred to as the </a:t>
            </a:r>
            <a:r>
              <a:rPr lang="en-US" b="1" i="1" smtClean="0">
                <a:solidFill>
                  <a:srgbClr val="CC0000"/>
                </a:solidFill>
              </a:rPr>
              <a:t>referential integrity rule</a:t>
            </a:r>
            <a:r>
              <a:rPr lang="en-US" smtClean="0"/>
              <a:t>.</a:t>
            </a:r>
          </a:p>
          <a:p>
            <a:pPr lvl="2" eaLnBrk="1" hangingPunct="1"/>
            <a:r>
              <a:rPr lang="en-US" smtClean="0"/>
              <a:t>The rule is necessary because foreign keys are used to link rows in one table to rows in another table.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43523">
                                            <p:txEl>
                                              <p:pRg st="0" end="0"/>
                                            </p:txEl>
                                          </p:spTgt>
                                        </p:tgtEl>
                                        <p:attrNameLst>
                                          <p:attrName>style.visibility</p:attrName>
                                        </p:attrNameLst>
                                      </p:cBhvr>
                                      <p:to>
                                        <p:strVal val="visible"/>
                                      </p:to>
                                    </p:set>
                                    <p:animEffect transition="in" filter="wipe(up)">
                                      <p:cBhvr>
                                        <p:cTn id="7" dur="500"/>
                                        <p:tgtEl>
                                          <p:spTgt spid="16435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643523">
                                            <p:txEl>
                                              <p:pRg st="1" end="1"/>
                                            </p:txEl>
                                          </p:spTgt>
                                        </p:tgtEl>
                                        <p:attrNameLst>
                                          <p:attrName>style.visibility</p:attrName>
                                        </p:attrNameLst>
                                      </p:cBhvr>
                                      <p:to>
                                        <p:strVal val="visible"/>
                                      </p:to>
                                    </p:set>
                                    <p:animEffect transition="in" filter="wipe(up)">
                                      <p:cBhvr>
                                        <p:cTn id="12" dur="500"/>
                                        <p:tgtEl>
                                          <p:spTgt spid="16435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643523">
                                            <p:txEl>
                                              <p:pRg st="2" end="2"/>
                                            </p:txEl>
                                          </p:spTgt>
                                        </p:tgtEl>
                                        <p:attrNameLst>
                                          <p:attrName>style.visibility</p:attrName>
                                        </p:attrNameLst>
                                      </p:cBhvr>
                                      <p:to>
                                        <p:strVal val="visible"/>
                                      </p:to>
                                    </p:set>
                                    <p:animEffect transition="in" filter="wipe(up)">
                                      <p:cBhvr>
                                        <p:cTn id="17" dur="500"/>
                                        <p:tgtEl>
                                          <p:spTgt spid="16435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643523">
                                            <p:txEl>
                                              <p:pRg st="3" end="3"/>
                                            </p:txEl>
                                          </p:spTgt>
                                        </p:tgtEl>
                                        <p:attrNameLst>
                                          <p:attrName>style.visibility</p:attrName>
                                        </p:attrNameLst>
                                      </p:cBhvr>
                                      <p:to>
                                        <p:strVal val="visible"/>
                                      </p:to>
                                    </p:set>
                                    <p:animEffect transition="in" filter="wipe(up)">
                                      <p:cBhvr>
                                        <p:cTn id="22" dur="500"/>
                                        <p:tgtEl>
                                          <p:spTgt spid="16435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3523" grpId="0" build="p" bldLvl="5"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644546" name="Group 2"/>
          <p:cNvGraphicFramePr>
            <a:graphicFrameLocks noGrp="1"/>
          </p:cNvGraphicFramePr>
          <p:nvPr/>
        </p:nvGraphicFramePr>
        <p:xfrm>
          <a:off x="369888" y="2814638"/>
          <a:ext cx="6477000" cy="2198688"/>
        </p:xfrm>
        <a:graphic>
          <a:graphicData uri="http://schemas.openxmlformats.org/drawingml/2006/table">
            <a:tbl>
              <a:tblPr/>
              <a:tblGrid>
                <a:gridCol w="1560512"/>
                <a:gridCol w="1871663"/>
                <a:gridCol w="1522412"/>
                <a:gridCol w="1522413"/>
              </a:tblGrid>
              <a:tr h="171450">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ADVISORS</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30480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Advisor No.</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Last Name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First Name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Office No.</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1418</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Howard</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Glen</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420</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1419</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Melton</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Amy</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316</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1503</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Zhang</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Xi</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202</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1506</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Radowski</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J.D.</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203</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644580" name="Group 36"/>
          <p:cNvGraphicFramePr>
            <a:graphicFrameLocks noGrp="1"/>
          </p:cNvGraphicFramePr>
          <p:nvPr/>
        </p:nvGraphicFramePr>
        <p:xfrm>
          <a:off x="419100" y="457200"/>
          <a:ext cx="8272463" cy="2103120"/>
        </p:xfrm>
        <a:graphic>
          <a:graphicData uri="http://schemas.openxmlformats.org/drawingml/2006/table">
            <a:tbl>
              <a:tblPr/>
              <a:tblGrid>
                <a:gridCol w="2271713"/>
                <a:gridCol w="1674812"/>
                <a:gridCol w="1362075"/>
                <a:gridCol w="1601788"/>
                <a:gridCol w="1362075"/>
              </a:tblGrid>
              <a:tr h="342900">
                <a:tc gridSpan="5">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STUDENTS</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721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Student ID</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Last Name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First Name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Phone No.</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Advisor No.</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44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333-33-3333</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Simpson</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Alice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333-3333</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1418</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60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111-11-1111</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Sanders</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Ned</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444-4444</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1418</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1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123-45-6789</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Moore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Artie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555-5555</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1503</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4038" name="Rectangle 70"/>
          <p:cNvSpPr>
            <a:spLocks noChangeArrowheads="1"/>
          </p:cNvSpPr>
          <p:nvPr/>
        </p:nvSpPr>
        <p:spPr bwMode="auto">
          <a:xfrm>
            <a:off x="7315200" y="790575"/>
            <a:ext cx="1389063" cy="1741488"/>
          </a:xfrm>
          <a:prstGeom prst="rect">
            <a:avLst/>
          </a:prstGeom>
          <a:noFill/>
          <a:ln w="76200">
            <a:solidFill>
              <a:srgbClr val="FF0000"/>
            </a:solidFill>
            <a:miter lim="800000"/>
            <a:headEnd/>
            <a:tailEnd/>
          </a:ln>
        </p:spPr>
        <p:txBody>
          <a:bodyPr wrap="none" anchor="ctr"/>
          <a:lstStyle/>
          <a:p>
            <a:endParaRPr lang="en-US"/>
          </a:p>
        </p:txBody>
      </p:sp>
      <p:sp>
        <p:nvSpPr>
          <p:cNvPr id="84039" name="Line 71"/>
          <p:cNvSpPr>
            <a:spLocks noChangeShapeType="1"/>
          </p:cNvSpPr>
          <p:nvPr/>
        </p:nvSpPr>
        <p:spPr bwMode="auto">
          <a:xfrm flipH="1">
            <a:off x="2039938" y="2565400"/>
            <a:ext cx="5468937" cy="1055688"/>
          </a:xfrm>
          <a:prstGeom prst="line">
            <a:avLst/>
          </a:prstGeom>
          <a:noFill/>
          <a:ln w="76200">
            <a:solidFill>
              <a:srgbClr val="FF0000"/>
            </a:solidFill>
            <a:round/>
            <a:headEnd/>
            <a:tailEnd type="triangle" w="med" len="med"/>
          </a:ln>
        </p:spPr>
        <p:txBody>
          <a:bodyPr/>
          <a:lstStyle/>
          <a:p>
            <a:endParaRPr lang="en-US"/>
          </a:p>
        </p:txBody>
      </p:sp>
      <p:sp>
        <p:nvSpPr>
          <p:cNvPr id="84040" name="Rectangle 72"/>
          <p:cNvSpPr>
            <a:spLocks noChangeArrowheads="1"/>
          </p:cNvSpPr>
          <p:nvPr/>
        </p:nvSpPr>
        <p:spPr bwMode="auto">
          <a:xfrm>
            <a:off x="352425" y="3167063"/>
            <a:ext cx="1600200" cy="1863725"/>
          </a:xfrm>
          <a:prstGeom prst="rect">
            <a:avLst/>
          </a:prstGeom>
          <a:noFill/>
          <a:ln w="76200">
            <a:solidFill>
              <a:srgbClr val="FF0000"/>
            </a:solidFill>
            <a:miter lim="800000"/>
            <a:headEnd/>
            <a:tailEnd/>
          </a:ln>
        </p:spPr>
        <p:txBody>
          <a:bodyPr wrap="none" anchor="ctr"/>
          <a:lstStyle/>
          <a:p>
            <a:endParaRPr lang="en-US"/>
          </a:p>
        </p:txBody>
      </p:sp>
      <p:sp>
        <p:nvSpPr>
          <p:cNvPr id="1644617" name="Text Box 73"/>
          <p:cNvSpPr txBox="1">
            <a:spLocks noChangeArrowheads="1"/>
          </p:cNvSpPr>
          <p:nvPr/>
        </p:nvSpPr>
        <p:spPr bwMode="auto">
          <a:xfrm>
            <a:off x="469900" y="5168900"/>
            <a:ext cx="8024813" cy="1063625"/>
          </a:xfrm>
          <a:prstGeom prst="rect">
            <a:avLst/>
          </a:prstGeom>
          <a:solidFill>
            <a:schemeClr val="bg1"/>
          </a:solidFill>
          <a:ln w="57150">
            <a:solidFill>
              <a:srgbClr val="3333FF"/>
            </a:solidFill>
            <a:miter lim="800000"/>
            <a:headEnd/>
            <a:tailEnd/>
          </a:ln>
        </p:spPr>
        <p:txBody>
          <a:bodyPr>
            <a:spAutoFit/>
          </a:bodyPr>
          <a:lstStyle/>
          <a:p>
            <a:r>
              <a:rPr lang="en-US" sz="2000">
                <a:solidFill>
                  <a:srgbClr val="3333FF"/>
                </a:solidFill>
              </a:rPr>
              <a:t>Advisor No.</a:t>
            </a:r>
            <a:r>
              <a:rPr lang="en-US" sz="2000"/>
              <a:t> is a foreign key in the STUDENTS table.  Every incident of </a:t>
            </a:r>
            <a:r>
              <a:rPr lang="en-US" sz="2000">
                <a:solidFill>
                  <a:srgbClr val="3333FF"/>
                </a:solidFill>
              </a:rPr>
              <a:t>Advisor No.</a:t>
            </a:r>
            <a:r>
              <a:rPr lang="en-US" sz="2000"/>
              <a:t> in the STUDENTS table either matches an instance of the primary key in the ADVISORS table or is null.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644617"/>
                                        </p:tgtEl>
                                        <p:attrNameLst>
                                          <p:attrName>style.visibility</p:attrName>
                                        </p:attrNameLst>
                                      </p:cBhvr>
                                      <p:to>
                                        <p:strVal val="visible"/>
                                      </p:to>
                                    </p:set>
                                    <p:anim calcmode="lin" valueType="num">
                                      <p:cBhvr>
                                        <p:cTn id="7" dur="500" fill="hold"/>
                                        <p:tgtEl>
                                          <p:spTgt spid="1644617"/>
                                        </p:tgtEl>
                                        <p:attrNameLst>
                                          <p:attrName>ppt_w</p:attrName>
                                        </p:attrNameLst>
                                      </p:cBhvr>
                                      <p:tavLst>
                                        <p:tav tm="0">
                                          <p:val>
                                            <p:fltVal val="0"/>
                                          </p:val>
                                        </p:tav>
                                        <p:tav tm="100000">
                                          <p:val>
                                            <p:strVal val="#ppt_w"/>
                                          </p:val>
                                        </p:tav>
                                      </p:tavLst>
                                    </p:anim>
                                    <p:anim calcmode="lin" valueType="num">
                                      <p:cBhvr>
                                        <p:cTn id="8" dur="500" fill="hold"/>
                                        <p:tgtEl>
                                          <p:spTgt spid="164461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4617" grpId="0" animBg="1"/>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r>
              <a:rPr lang="en-US" smtClean="0"/>
              <a:t>RELATIONAL DATABASES</a:t>
            </a:r>
          </a:p>
        </p:txBody>
      </p:sp>
      <p:sp>
        <p:nvSpPr>
          <p:cNvPr id="1645571" name="Rectangle 3"/>
          <p:cNvSpPr>
            <a:spLocks noGrp="1" noChangeArrowheads="1"/>
          </p:cNvSpPr>
          <p:nvPr>
            <p:ph type="body" idx="1"/>
          </p:nvPr>
        </p:nvSpPr>
        <p:spPr>
          <a:xfrm>
            <a:off x="457200" y="1600200"/>
            <a:ext cx="8229600" cy="4724400"/>
          </a:xfrm>
        </p:spPr>
        <p:txBody>
          <a:bodyPr/>
          <a:lstStyle/>
          <a:p>
            <a:pPr eaLnBrk="1" hangingPunct="1"/>
            <a:r>
              <a:rPr lang="en-US" b="1" smtClean="0"/>
              <a:t>Basic Requirements of a Relational Database</a:t>
            </a:r>
            <a:endParaRPr lang="en-US" smtClean="0"/>
          </a:p>
          <a:p>
            <a:pPr lvl="1" eaLnBrk="1" hangingPunct="1"/>
            <a:r>
              <a:rPr lang="en-US" smtClean="0"/>
              <a:t>All non-key attributes in a table should describe a characteristic of the object identified by the primary key.</a:t>
            </a:r>
          </a:p>
          <a:p>
            <a:pPr lvl="2" eaLnBrk="1" hangingPunct="1"/>
            <a:r>
              <a:rPr lang="en-US" smtClean="0"/>
              <a:t>Could </a:t>
            </a:r>
            <a:r>
              <a:rPr lang="en-US" b="1" i="1" smtClean="0"/>
              <a:t>nationality</a:t>
            </a:r>
            <a:r>
              <a:rPr lang="en-US" smtClean="0"/>
              <a:t> be a non-key attribute in the student table?</a:t>
            </a:r>
          </a:p>
          <a:p>
            <a:pPr lvl="2" eaLnBrk="1" hangingPunct="1"/>
            <a:r>
              <a:rPr lang="en-US" smtClean="0"/>
              <a:t>Could </a:t>
            </a:r>
            <a:r>
              <a:rPr lang="en-US" b="1" i="1" smtClean="0"/>
              <a:t>advisor’s nationality</a:t>
            </a:r>
            <a:r>
              <a:rPr lang="en-US" smtClean="0"/>
              <a:t> be a non-key attribute in the student table?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45571">
                                            <p:txEl>
                                              <p:pRg st="0" end="0"/>
                                            </p:txEl>
                                          </p:spTgt>
                                        </p:tgtEl>
                                        <p:attrNameLst>
                                          <p:attrName>style.visibility</p:attrName>
                                        </p:attrNameLst>
                                      </p:cBhvr>
                                      <p:to>
                                        <p:strVal val="visible"/>
                                      </p:to>
                                    </p:set>
                                    <p:animEffect transition="in" filter="wipe(up)">
                                      <p:cBhvr>
                                        <p:cTn id="7" dur="500"/>
                                        <p:tgtEl>
                                          <p:spTgt spid="16455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645571">
                                            <p:txEl>
                                              <p:pRg st="1" end="1"/>
                                            </p:txEl>
                                          </p:spTgt>
                                        </p:tgtEl>
                                        <p:attrNameLst>
                                          <p:attrName>style.visibility</p:attrName>
                                        </p:attrNameLst>
                                      </p:cBhvr>
                                      <p:to>
                                        <p:strVal val="visible"/>
                                      </p:to>
                                    </p:set>
                                    <p:animEffect transition="in" filter="wipe(up)">
                                      <p:cBhvr>
                                        <p:cTn id="12" dur="500"/>
                                        <p:tgtEl>
                                          <p:spTgt spid="16455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645571">
                                            <p:txEl>
                                              <p:pRg st="2" end="2"/>
                                            </p:txEl>
                                          </p:spTgt>
                                        </p:tgtEl>
                                        <p:attrNameLst>
                                          <p:attrName>style.visibility</p:attrName>
                                        </p:attrNameLst>
                                      </p:cBhvr>
                                      <p:to>
                                        <p:strVal val="visible"/>
                                      </p:to>
                                    </p:set>
                                    <p:animEffect transition="in" filter="wipe(up)">
                                      <p:cBhvr>
                                        <p:cTn id="17" dur="500"/>
                                        <p:tgtEl>
                                          <p:spTgt spid="16455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645571">
                                            <p:txEl>
                                              <p:pRg st="3" end="3"/>
                                            </p:txEl>
                                          </p:spTgt>
                                        </p:tgtEl>
                                        <p:attrNameLst>
                                          <p:attrName>style.visibility</p:attrName>
                                        </p:attrNameLst>
                                      </p:cBhvr>
                                      <p:to>
                                        <p:strVal val="visible"/>
                                      </p:to>
                                    </p:set>
                                    <p:animEffect transition="in" filter="wipe(up)">
                                      <p:cBhvr>
                                        <p:cTn id="22" dur="500"/>
                                        <p:tgtEl>
                                          <p:spTgt spid="16455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5571" grpId="0" build="p" bldLvl="5"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r>
              <a:rPr lang="en-US" smtClean="0"/>
              <a:t>RELATIONAL DATABASES</a:t>
            </a:r>
          </a:p>
        </p:txBody>
      </p:sp>
      <p:sp>
        <p:nvSpPr>
          <p:cNvPr id="1647619" name="Rectangle 3"/>
          <p:cNvSpPr>
            <a:spLocks noGrp="1" noChangeArrowheads="1"/>
          </p:cNvSpPr>
          <p:nvPr>
            <p:ph type="body" idx="1"/>
          </p:nvPr>
        </p:nvSpPr>
        <p:spPr>
          <a:xfrm>
            <a:off x="457200" y="1600200"/>
            <a:ext cx="8229600" cy="4724400"/>
          </a:xfrm>
        </p:spPr>
        <p:txBody>
          <a:bodyPr/>
          <a:lstStyle/>
          <a:p>
            <a:pPr eaLnBrk="1" hangingPunct="1"/>
            <a:r>
              <a:rPr lang="en-US" sz="2800" smtClean="0"/>
              <a:t>The preceding four constraints produce a well-structured (normalized) database in which:</a:t>
            </a:r>
          </a:p>
          <a:p>
            <a:pPr lvl="1" eaLnBrk="1" hangingPunct="1"/>
            <a:r>
              <a:rPr lang="en-US" sz="2400" smtClean="0"/>
              <a:t>Data are consistent.</a:t>
            </a:r>
          </a:p>
          <a:p>
            <a:pPr lvl="1" eaLnBrk="1" hangingPunct="1"/>
            <a:r>
              <a:rPr lang="en-US" sz="2400" smtClean="0"/>
              <a:t>Redundancy is minimized and controlled.</a:t>
            </a:r>
          </a:p>
          <a:p>
            <a:pPr eaLnBrk="1" hangingPunct="1"/>
            <a:r>
              <a:rPr lang="en-US" sz="2800" smtClean="0"/>
              <a:t>In a normalized database, attributes appear multiple times only when they function as foreign keys.</a:t>
            </a:r>
          </a:p>
          <a:p>
            <a:pPr eaLnBrk="1" hangingPunct="1"/>
            <a:r>
              <a:rPr lang="en-US" sz="2800" smtClean="0"/>
              <a:t>The referential integrity rule ensures there will be no update anomaly problem with foreign keys.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47619">
                                            <p:txEl>
                                              <p:pRg st="0" end="0"/>
                                            </p:txEl>
                                          </p:spTgt>
                                        </p:tgtEl>
                                        <p:attrNameLst>
                                          <p:attrName>style.visibility</p:attrName>
                                        </p:attrNameLst>
                                      </p:cBhvr>
                                      <p:to>
                                        <p:strVal val="visible"/>
                                      </p:to>
                                    </p:set>
                                    <p:animEffect transition="in" filter="wipe(up)">
                                      <p:cBhvr>
                                        <p:cTn id="7" dur="500"/>
                                        <p:tgtEl>
                                          <p:spTgt spid="1647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647619">
                                            <p:txEl>
                                              <p:pRg st="1" end="1"/>
                                            </p:txEl>
                                          </p:spTgt>
                                        </p:tgtEl>
                                        <p:attrNameLst>
                                          <p:attrName>style.visibility</p:attrName>
                                        </p:attrNameLst>
                                      </p:cBhvr>
                                      <p:to>
                                        <p:strVal val="visible"/>
                                      </p:to>
                                    </p:set>
                                    <p:animEffect transition="in" filter="wipe(up)">
                                      <p:cBhvr>
                                        <p:cTn id="12" dur="500"/>
                                        <p:tgtEl>
                                          <p:spTgt spid="16476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647619">
                                            <p:txEl>
                                              <p:pRg st="2" end="2"/>
                                            </p:txEl>
                                          </p:spTgt>
                                        </p:tgtEl>
                                        <p:attrNameLst>
                                          <p:attrName>style.visibility</p:attrName>
                                        </p:attrNameLst>
                                      </p:cBhvr>
                                      <p:to>
                                        <p:strVal val="visible"/>
                                      </p:to>
                                    </p:set>
                                    <p:animEffect transition="in" filter="wipe(up)">
                                      <p:cBhvr>
                                        <p:cTn id="17" dur="500"/>
                                        <p:tgtEl>
                                          <p:spTgt spid="16476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647619">
                                            <p:txEl>
                                              <p:pRg st="3" end="3"/>
                                            </p:txEl>
                                          </p:spTgt>
                                        </p:tgtEl>
                                        <p:attrNameLst>
                                          <p:attrName>style.visibility</p:attrName>
                                        </p:attrNameLst>
                                      </p:cBhvr>
                                      <p:to>
                                        <p:strVal val="visible"/>
                                      </p:to>
                                    </p:set>
                                    <p:animEffect transition="in" filter="wipe(up)">
                                      <p:cBhvr>
                                        <p:cTn id="22" dur="500"/>
                                        <p:tgtEl>
                                          <p:spTgt spid="16476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647619">
                                            <p:txEl>
                                              <p:pRg st="4" end="4"/>
                                            </p:txEl>
                                          </p:spTgt>
                                        </p:tgtEl>
                                        <p:attrNameLst>
                                          <p:attrName>style.visibility</p:attrName>
                                        </p:attrNameLst>
                                      </p:cBhvr>
                                      <p:to>
                                        <p:strVal val="visible"/>
                                      </p:to>
                                    </p:set>
                                    <p:animEffect transition="in" filter="wipe(up)">
                                      <p:cBhvr>
                                        <p:cTn id="27" dur="500"/>
                                        <p:tgtEl>
                                          <p:spTgt spid="16476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7619" grpId="0" build="p" bldLvl="5"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5362" name="Object 2"/>
          <p:cNvGraphicFramePr>
            <a:graphicFrameLocks noChangeAspect="1"/>
          </p:cNvGraphicFramePr>
          <p:nvPr/>
        </p:nvGraphicFramePr>
        <p:xfrm>
          <a:off x="703263" y="4492625"/>
          <a:ext cx="2444750" cy="2085975"/>
        </p:xfrm>
        <a:graphic>
          <a:graphicData uri="http://schemas.openxmlformats.org/presentationml/2006/ole">
            <mc:AlternateContent xmlns:mc="http://schemas.openxmlformats.org/markup-compatibility/2006">
              <mc:Choice xmlns:v="urn:schemas-microsoft-com:vml" Requires="v">
                <p:oleObj spid="_x0000_s9221" name="Worksheet" r:id="rId4" imgW="1171575" imgH="1000125" progId="Excel.Sheet.8">
                  <p:embed/>
                </p:oleObj>
              </mc:Choice>
              <mc:Fallback>
                <p:oleObj name="Worksheet" r:id="rId4" imgW="1171575" imgH="100012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3263" y="4492625"/>
                        <a:ext cx="2444750"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63" name="Object 3"/>
          <p:cNvGraphicFramePr>
            <a:graphicFrameLocks noGrp="1" noChangeAspect="1"/>
          </p:cNvGraphicFramePr>
          <p:nvPr>
            <p:ph/>
          </p:nvPr>
        </p:nvGraphicFramePr>
        <p:xfrm>
          <a:off x="671513" y="457200"/>
          <a:ext cx="5895975" cy="1890713"/>
        </p:xfrm>
        <a:graphic>
          <a:graphicData uri="http://schemas.openxmlformats.org/presentationml/2006/ole">
            <mc:AlternateContent xmlns:mc="http://schemas.openxmlformats.org/markup-compatibility/2006">
              <mc:Choice xmlns:v="urn:schemas-microsoft-com:vml" Requires="v">
                <p:oleObj spid="_x0000_s9222" name="Worksheet" r:id="rId7" imgW="2895600" imgH="1000125" progId="Excel.Sheet.8">
                  <p:embed/>
                </p:oleObj>
              </mc:Choice>
              <mc:Fallback>
                <p:oleObj name="Worksheet" r:id="rId7" imgW="2895600" imgH="1000125" progId="Excel.Sheet.8">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1513" y="457200"/>
                        <a:ext cx="5895975" cy="189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64" name="Object 4"/>
          <p:cNvGraphicFramePr>
            <a:graphicFrameLocks noChangeAspect="1"/>
          </p:cNvGraphicFramePr>
          <p:nvPr/>
        </p:nvGraphicFramePr>
        <p:xfrm>
          <a:off x="685800" y="2644775"/>
          <a:ext cx="7951788" cy="1774825"/>
        </p:xfrm>
        <a:graphic>
          <a:graphicData uri="http://schemas.openxmlformats.org/presentationml/2006/ole">
            <mc:AlternateContent xmlns:mc="http://schemas.openxmlformats.org/markup-compatibility/2006">
              <mc:Choice xmlns:v="urn:schemas-microsoft-com:vml" Requires="v">
                <p:oleObj spid="_x0000_s9223" name="Worksheet" r:id="rId10" imgW="3684987" imgH="822815" progId="Excel.Sheet.8">
                  <p:embed/>
                </p:oleObj>
              </mc:Choice>
              <mc:Fallback>
                <p:oleObj name="Worksheet" r:id="rId10" imgW="3684987" imgH="822815" progId="Excel.Sheet.8">
                  <p:embed/>
                  <p:pic>
                    <p:nvPicPr>
                      <p:cNvPr id="0" name="Object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5800" y="2644775"/>
                        <a:ext cx="7951788" cy="177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50693" name="Rectangle 5"/>
          <p:cNvSpPr>
            <a:spLocks noChangeArrowheads="1"/>
          </p:cNvSpPr>
          <p:nvPr/>
        </p:nvSpPr>
        <p:spPr bwMode="auto">
          <a:xfrm>
            <a:off x="7046913" y="246063"/>
            <a:ext cx="1851025" cy="2105025"/>
          </a:xfrm>
          <a:prstGeom prst="rect">
            <a:avLst/>
          </a:prstGeom>
          <a:solidFill>
            <a:schemeClr val="bg1"/>
          </a:solidFill>
          <a:ln w="57150">
            <a:solidFill>
              <a:srgbClr val="0000FF"/>
            </a:solidFill>
            <a:miter lim="800000"/>
            <a:headEnd/>
            <a:tailEnd/>
          </a:ln>
        </p:spPr>
        <p:txBody>
          <a:bodyPr/>
          <a:lstStyle/>
          <a:p>
            <a:pPr marL="342900" indent="-342900">
              <a:spcBef>
                <a:spcPct val="20000"/>
              </a:spcBef>
              <a:buFontTx/>
              <a:buChar char="•"/>
            </a:pPr>
            <a:r>
              <a:rPr lang="en-US" sz="2000"/>
              <a:t>Add a student here.</a:t>
            </a:r>
          </a:p>
          <a:p>
            <a:pPr marL="342900" indent="-342900">
              <a:spcBef>
                <a:spcPct val="20000"/>
              </a:spcBef>
              <a:buFontTx/>
              <a:buChar char="•"/>
            </a:pPr>
            <a:r>
              <a:rPr lang="en-US" sz="2000"/>
              <a:t>Leaves no blank spaces.</a:t>
            </a:r>
          </a:p>
        </p:txBody>
      </p:sp>
      <p:sp>
        <p:nvSpPr>
          <p:cNvPr id="1650694" name="Line 6"/>
          <p:cNvSpPr>
            <a:spLocks noChangeShapeType="1"/>
          </p:cNvSpPr>
          <p:nvPr/>
        </p:nvSpPr>
        <p:spPr bwMode="auto">
          <a:xfrm flipH="1">
            <a:off x="6559550" y="1284288"/>
            <a:ext cx="422275" cy="52387"/>
          </a:xfrm>
          <a:prstGeom prst="line">
            <a:avLst/>
          </a:prstGeom>
          <a:noFill/>
          <a:ln w="57150">
            <a:solidFill>
              <a:srgbClr val="FF0000"/>
            </a:solidFill>
            <a:round/>
            <a:headEnd/>
            <a:tailEnd type="triangle" w="med" len="med"/>
          </a:ln>
        </p:spPr>
        <p:txBody>
          <a:bodyPr/>
          <a:lstStyle/>
          <a:p>
            <a:endParaRPr lang="en-US"/>
          </a:p>
        </p:txBody>
      </p:sp>
      <p:sp>
        <p:nvSpPr>
          <p:cNvPr id="1650695" name="Rectangle 7"/>
          <p:cNvSpPr>
            <a:spLocks noChangeArrowheads="1"/>
          </p:cNvSpPr>
          <p:nvPr/>
        </p:nvSpPr>
        <p:spPr bwMode="auto">
          <a:xfrm>
            <a:off x="4843463" y="4683125"/>
            <a:ext cx="3625850" cy="874713"/>
          </a:xfrm>
          <a:prstGeom prst="rect">
            <a:avLst/>
          </a:prstGeom>
          <a:solidFill>
            <a:schemeClr val="bg1"/>
          </a:solidFill>
          <a:ln w="57150">
            <a:solidFill>
              <a:srgbClr val="0000FF"/>
            </a:solidFill>
            <a:miter lim="800000"/>
            <a:headEnd/>
            <a:tailEnd/>
          </a:ln>
        </p:spPr>
        <p:txBody>
          <a:bodyPr/>
          <a:lstStyle/>
          <a:p>
            <a:pPr marL="342900" indent="-342900">
              <a:spcBef>
                <a:spcPct val="20000"/>
              </a:spcBef>
              <a:buFontTx/>
              <a:buChar char="•"/>
            </a:pPr>
            <a:r>
              <a:rPr lang="en-US" sz="2000"/>
              <a:t>Add a course here.</a:t>
            </a:r>
          </a:p>
          <a:p>
            <a:pPr marL="342900" indent="-342900">
              <a:spcBef>
                <a:spcPct val="20000"/>
              </a:spcBef>
              <a:buFontTx/>
              <a:buChar char="•"/>
            </a:pPr>
            <a:r>
              <a:rPr lang="en-US" sz="2000"/>
              <a:t>Leaves no blank spaces.</a:t>
            </a:r>
          </a:p>
        </p:txBody>
      </p:sp>
      <p:sp>
        <p:nvSpPr>
          <p:cNvPr id="1650696" name="Line 8"/>
          <p:cNvSpPr>
            <a:spLocks noChangeShapeType="1"/>
          </p:cNvSpPr>
          <p:nvPr/>
        </p:nvSpPr>
        <p:spPr bwMode="auto">
          <a:xfrm flipH="1" flipV="1">
            <a:off x="6083300" y="4340225"/>
            <a:ext cx="141288" cy="369888"/>
          </a:xfrm>
          <a:prstGeom prst="line">
            <a:avLst/>
          </a:prstGeom>
          <a:noFill/>
          <a:ln w="57150">
            <a:solidFill>
              <a:srgbClr val="FF0000"/>
            </a:solidFill>
            <a:round/>
            <a:headEnd/>
            <a:tailEnd type="triangle" w="med" len="med"/>
          </a:ln>
        </p:spPr>
        <p:txBody>
          <a:bodyPr/>
          <a:lstStyle/>
          <a:p>
            <a:endParaRPr lang="en-US"/>
          </a:p>
        </p:txBody>
      </p:sp>
      <p:sp>
        <p:nvSpPr>
          <p:cNvPr id="1650697" name="Rectangle 9"/>
          <p:cNvSpPr>
            <a:spLocks noChangeArrowheads="1"/>
          </p:cNvSpPr>
          <p:nvPr/>
        </p:nvSpPr>
        <p:spPr bwMode="auto">
          <a:xfrm>
            <a:off x="3552825" y="5749925"/>
            <a:ext cx="5349875" cy="715963"/>
          </a:xfrm>
          <a:prstGeom prst="rect">
            <a:avLst/>
          </a:prstGeom>
          <a:solidFill>
            <a:schemeClr val="bg1"/>
          </a:solidFill>
          <a:ln w="57150">
            <a:solidFill>
              <a:srgbClr val="0000FF"/>
            </a:solidFill>
            <a:miter lim="800000"/>
            <a:headEnd/>
            <a:tailEnd/>
          </a:ln>
        </p:spPr>
        <p:txBody>
          <a:bodyPr/>
          <a:lstStyle/>
          <a:p>
            <a:pPr marL="342900" indent="-342900">
              <a:spcBef>
                <a:spcPct val="20000"/>
              </a:spcBef>
              <a:buFontTx/>
              <a:buChar char="•"/>
            </a:pPr>
            <a:r>
              <a:rPr lang="en-US" sz="2000"/>
              <a:t>When a particular student enrolls for a particular course, add that info here.</a:t>
            </a:r>
          </a:p>
        </p:txBody>
      </p:sp>
      <p:sp>
        <p:nvSpPr>
          <p:cNvPr id="1650698" name="Line 10"/>
          <p:cNvSpPr>
            <a:spLocks noChangeShapeType="1"/>
          </p:cNvSpPr>
          <p:nvPr/>
        </p:nvSpPr>
        <p:spPr bwMode="auto">
          <a:xfrm flipH="1" flipV="1">
            <a:off x="3113088" y="5819775"/>
            <a:ext cx="420687" cy="141288"/>
          </a:xfrm>
          <a:prstGeom prst="line">
            <a:avLst/>
          </a:prstGeom>
          <a:noFill/>
          <a:ln w="57150">
            <a:solidFill>
              <a:srgbClr val="FF0000"/>
            </a:solidFill>
            <a:round/>
            <a:headEnd/>
            <a:tailEnd type="triangle"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650693"/>
                                        </p:tgtEl>
                                        <p:attrNameLst>
                                          <p:attrName>style.visibility</p:attrName>
                                        </p:attrNameLst>
                                      </p:cBhvr>
                                      <p:to>
                                        <p:strVal val="visible"/>
                                      </p:to>
                                    </p:set>
                                    <p:anim calcmode="lin" valueType="num">
                                      <p:cBhvr>
                                        <p:cTn id="7" dur="500" fill="hold"/>
                                        <p:tgtEl>
                                          <p:spTgt spid="1650693"/>
                                        </p:tgtEl>
                                        <p:attrNameLst>
                                          <p:attrName>ppt_w</p:attrName>
                                        </p:attrNameLst>
                                      </p:cBhvr>
                                      <p:tavLst>
                                        <p:tav tm="0">
                                          <p:val>
                                            <p:fltVal val="0"/>
                                          </p:val>
                                        </p:tav>
                                        <p:tav tm="100000">
                                          <p:val>
                                            <p:strVal val="#ppt_w"/>
                                          </p:val>
                                        </p:tav>
                                      </p:tavLst>
                                    </p:anim>
                                    <p:anim calcmode="lin" valueType="num">
                                      <p:cBhvr>
                                        <p:cTn id="8" dur="500" fill="hold"/>
                                        <p:tgtEl>
                                          <p:spTgt spid="165069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2" fill="hold" grpId="0" nodeType="afterEffect">
                                  <p:stCondLst>
                                    <p:cond delay="0"/>
                                  </p:stCondLst>
                                  <p:childTnLst>
                                    <p:set>
                                      <p:cBhvr>
                                        <p:cTn id="11" dur="1" fill="hold">
                                          <p:stCondLst>
                                            <p:cond delay="0"/>
                                          </p:stCondLst>
                                        </p:cTn>
                                        <p:tgtEl>
                                          <p:spTgt spid="1650694"/>
                                        </p:tgtEl>
                                        <p:attrNameLst>
                                          <p:attrName>style.visibility</p:attrName>
                                        </p:attrNameLst>
                                      </p:cBhvr>
                                      <p:to>
                                        <p:strVal val="visible"/>
                                      </p:to>
                                    </p:set>
                                    <p:animEffect transition="in" filter="wipe(right)">
                                      <p:cBhvr>
                                        <p:cTn id="12" dur="500"/>
                                        <p:tgtEl>
                                          <p:spTgt spid="1650694"/>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1650695"/>
                                        </p:tgtEl>
                                        <p:attrNameLst>
                                          <p:attrName>style.visibility</p:attrName>
                                        </p:attrNameLst>
                                      </p:cBhvr>
                                      <p:to>
                                        <p:strVal val="visible"/>
                                      </p:to>
                                    </p:set>
                                    <p:anim calcmode="lin" valueType="num">
                                      <p:cBhvr>
                                        <p:cTn id="17" dur="500" fill="hold"/>
                                        <p:tgtEl>
                                          <p:spTgt spid="1650695"/>
                                        </p:tgtEl>
                                        <p:attrNameLst>
                                          <p:attrName>ppt_w</p:attrName>
                                        </p:attrNameLst>
                                      </p:cBhvr>
                                      <p:tavLst>
                                        <p:tav tm="0">
                                          <p:val>
                                            <p:fltVal val="0"/>
                                          </p:val>
                                        </p:tav>
                                        <p:tav tm="100000">
                                          <p:val>
                                            <p:strVal val="#ppt_w"/>
                                          </p:val>
                                        </p:tav>
                                      </p:tavLst>
                                    </p:anim>
                                    <p:anim calcmode="lin" valueType="num">
                                      <p:cBhvr>
                                        <p:cTn id="18" dur="500" fill="hold"/>
                                        <p:tgtEl>
                                          <p:spTgt spid="1650695"/>
                                        </p:tgtEl>
                                        <p:attrNameLst>
                                          <p:attrName>ppt_h</p:attrName>
                                        </p:attrNameLst>
                                      </p:cBhvr>
                                      <p:tavLst>
                                        <p:tav tm="0">
                                          <p:val>
                                            <p:fltVal val="0"/>
                                          </p:val>
                                        </p:tav>
                                        <p:tav tm="100000">
                                          <p:val>
                                            <p:strVal val="#ppt_h"/>
                                          </p:val>
                                        </p:tav>
                                      </p:tavLst>
                                    </p:anim>
                                  </p:childTnLst>
                                </p:cTn>
                              </p:par>
                            </p:childTnLst>
                          </p:cTn>
                        </p:par>
                        <p:par>
                          <p:cTn id="19" fill="hold">
                            <p:stCondLst>
                              <p:cond delay="500"/>
                            </p:stCondLst>
                            <p:childTnLst>
                              <p:par>
                                <p:cTn id="20" presetID="22" presetClass="entr" presetSubtype="4" fill="hold" grpId="0" nodeType="afterEffect">
                                  <p:stCondLst>
                                    <p:cond delay="0"/>
                                  </p:stCondLst>
                                  <p:childTnLst>
                                    <p:set>
                                      <p:cBhvr>
                                        <p:cTn id="21" dur="1" fill="hold">
                                          <p:stCondLst>
                                            <p:cond delay="0"/>
                                          </p:stCondLst>
                                        </p:cTn>
                                        <p:tgtEl>
                                          <p:spTgt spid="1650696"/>
                                        </p:tgtEl>
                                        <p:attrNameLst>
                                          <p:attrName>style.visibility</p:attrName>
                                        </p:attrNameLst>
                                      </p:cBhvr>
                                      <p:to>
                                        <p:strVal val="visible"/>
                                      </p:to>
                                    </p:set>
                                    <p:animEffect transition="in" filter="wipe(down)">
                                      <p:cBhvr>
                                        <p:cTn id="22" dur="500"/>
                                        <p:tgtEl>
                                          <p:spTgt spid="1650696"/>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1650697"/>
                                        </p:tgtEl>
                                        <p:attrNameLst>
                                          <p:attrName>style.visibility</p:attrName>
                                        </p:attrNameLst>
                                      </p:cBhvr>
                                      <p:to>
                                        <p:strVal val="visible"/>
                                      </p:to>
                                    </p:set>
                                    <p:anim calcmode="lin" valueType="num">
                                      <p:cBhvr>
                                        <p:cTn id="27" dur="500" fill="hold"/>
                                        <p:tgtEl>
                                          <p:spTgt spid="1650697"/>
                                        </p:tgtEl>
                                        <p:attrNameLst>
                                          <p:attrName>ppt_w</p:attrName>
                                        </p:attrNameLst>
                                      </p:cBhvr>
                                      <p:tavLst>
                                        <p:tav tm="0">
                                          <p:val>
                                            <p:fltVal val="0"/>
                                          </p:val>
                                        </p:tav>
                                        <p:tav tm="100000">
                                          <p:val>
                                            <p:strVal val="#ppt_w"/>
                                          </p:val>
                                        </p:tav>
                                      </p:tavLst>
                                    </p:anim>
                                    <p:anim calcmode="lin" valueType="num">
                                      <p:cBhvr>
                                        <p:cTn id="28" dur="500" fill="hold"/>
                                        <p:tgtEl>
                                          <p:spTgt spid="1650697"/>
                                        </p:tgtEl>
                                        <p:attrNameLst>
                                          <p:attrName>ppt_h</p:attrName>
                                        </p:attrNameLst>
                                      </p:cBhvr>
                                      <p:tavLst>
                                        <p:tav tm="0">
                                          <p:val>
                                            <p:fltVal val="0"/>
                                          </p:val>
                                        </p:tav>
                                        <p:tav tm="100000">
                                          <p:val>
                                            <p:strVal val="#ppt_h"/>
                                          </p:val>
                                        </p:tav>
                                      </p:tavLst>
                                    </p:anim>
                                  </p:childTnLst>
                                </p:cTn>
                              </p:par>
                            </p:childTnLst>
                          </p:cTn>
                        </p:par>
                        <p:par>
                          <p:cTn id="29" fill="hold">
                            <p:stCondLst>
                              <p:cond delay="500"/>
                            </p:stCondLst>
                            <p:childTnLst>
                              <p:par>
                                <p:cTn id="30" presetID="22" presetClass="entr" presetSubtype="2" fill="hold" grpId="0" nodeType="afterEffect">
                                  <p:stCondLst>
                                    <p:cond delay="0"/>
                                  </p:stCondLst>
                                  <p:childTnLst>
                                    <p:set>
                                      <p:cBhvr>
                                        <p:cTn id="31" dur="1" fill="hold">
                                          <p:stCondLst>
                                            <p:cond delay="0"/>
                                          </p:stCondLst>
                                        </p:cTn>
                                        <p:tgtEl>
                                          <p:spTgt spid="1650698"/>
                                        </p:tgtEl>
                                        <p:attrNameLst>
                                          <p:attrName>style.visibility</p:attrName>
                                        </p:attrNameLst>
                                      </p:cBhvr>
                                      <p:to>
                                        <p:strVal val="visible"/>
                                      </p:to>
                                    </p:set>
                                    <p:animEffect transition="in" filter="wipe(right)">
                                      <p:cBhvr>
                                        <p:cTn id="32" dur="500"/>
                                        <p:tgtEl>
                                          <p:spTgt spid="16506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0693" grpId="0" animBg="1"/>
      <p:bldP spid="1650694" grpId="0" animBg="1"/>
      <p:bldP spid="1650695" grpId="0" animBg="1"/>
      <p:bldP spid="1650696" grpId="0" animBg="1"/>
      <p:bldP spid="1650697" grpId="0" animBg="1"/>
      <p:bldP spid="1650698" grpId="0" animBg="1"/>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hangingPunct="1"/>
            <a:r>
              <a:rPr lang="en-US" smtClean="0"/>
              <a:t>RELATIONAL DATABASES</a:t>
            </a:r>
          </a:p>
        </p:txBody>
      </p:sp>
      <p:sp>
        <p:nvSpPr>
          <p:cNvPr id="1649667" name="Rectangle 3"/>
          <p:cNvSpPr>
            <a:spLocks noGrp="1" noChangeArrowheads="1"/>
          </p:cNvSpPr>
          <p:nvPr>
            <p:ph type="body" idx="1"/>
          </p:nvPr>
        </p:nvSpPr>
        <p:spPr>
          <a:xfrm>
            <a:off x="457200" y="1600200"/>
            <a:ext cx="8229600" cy="4724400"/>
          </a:xfrm>
        </p:spPr>
        <p:txBody>
          <a:bodyPr/>
          <a:lstStyle/>
          <a:p>
            <a:pPr eaLnBrk="1" hangingPunct="1"/>
            <a:r>
              <a:rPr lang="en-US" smtClean="0"/>
              <a:t>Deletion of a class for a student would cause the elimination of one record in the student x class table.</a:t>
            </a:r>
          </a:p>
          <a:p>
            <a:pPr lvl="1" eaLnBrk="1" hangingPunct="1"/>
            <a:r>
              <a:rPr lang="en-US" smtClean="0"/>
              <a:t>The student still exists in the student table.</a:t>
            </a:r>
          </a:p>
          <a:p>
            <a:pPr lvl="1" eaLnBrk="1" hangingPunct="1"/>
            <a:r>
              <a:rPr lang="en-US" smtClean="0"/>
              <a:t>The class still exists in the class table.</a:t>
            </a:r>
          </a:p>
          <a:p>
            <a:pPr lvl="1" eaLnBrk="1" hangingPunct="1"/>
            <a:r>
              <a:rPr lang="en-US" smtClean="0"/>
              <a:t>Avoids the delete anomaly.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49667">
                                            <p:txEl>
                                              <p:pRg st="0" end="0"/>
                                            </p:txEl>
                                          </p:spTgt>
                                        </p:tgtEl>
                                        <p:attrNameLst>
                                          <p:attrName>style.visibility</p:attrName>
                                        </p:attrNameLst>
                                      </p:cBhvr>
                                      <p:to>
                                        <p:strVal val="visible"/>
                                      </p:to>
                                    </p:set>
                                    <p:animEffect transition="in" filter="wipe(up)">
                                      <p:cBhvr>
                                        <p:cTn id="7" dur="500"/>
                                        <p:tgtEl>
                                          <p:spTgt spid="16496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649667">
                                            <p:txEl>
                                              <p:pRg st="1" end="1"/>
                                            </p:txEl>
                                          </p:spTgt>
                                        </p:tgtEl>
                                        <p:attrNameLst>
                                          <p:attrName>style.visibility</p:attrName>
                                        </p:attrNameLst>
                                      </p:cBhvr>
                                      <p:to>
                                        <p:strVal val="visible"/>
                                      </p:to>
                                    </p:set>
                                    <p:animEffect transition="in" filter="wipe(up)">
                                      <p:cBhvr>
                                        <p:cTn id="12" dur="500"/>
                                        <p:tgtEl>
                                          <p:spTgt spid="16496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649667">
                                            <p:txEl>
                                              <p:pRg st="2" end="2"/>
                                            </p:txEl>
                                          </p:spTgt>
                                        </p:tgtEl>
                                        <p:attrNameLst>
                                          <p:attrName>style.visibility</p:attrName>
                                        </p:attrNameLst>
                                      </p:cBhvr>
                                      <p:to>
                                        <p:strVal val="visible"/>
                                      </p:to>
                                    </p:set>
                                    <p:animEffect transition="in" filter="wipe(up)">
                                      <p:cBhvr>
                                        <p:cTn id="17" dur="500"/>
                                        <p:tgtEl>
                                          <p:spTgt spid="164966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649667">
                                            <p:txEl>
                                              <p:pRg st="3" end="3"/>
                                            </p:txEl>
                                          </p:spTgt>
                                        </p:tgtEl>
                                        <p:attrNameLst>
                                          <p:attrName>style.visibility</p:attrName>
                                        </p:attrNameLst>
                                      </p:cBhvr>
                                      <p:to>
                                        <p:strVal val="visible"/>
                                      </p:to>
                                    </p:set>
                                    <p:animEffect transition="in" filter="wipe(up)">
                                      <p:cBhvr>
                                        <p:cTn id="22" dur="500"/>
                                        <p:tgtEl>
                                          <p:spTgt spid="16496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9667" grpId="0" build="p" bldLvl="5"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6386" name="Object 2"/>
          <p:cNvGraphicFramePr>
            <a:graphicFrameLocks noChangeAspect="1"/>
          </p:cNvGraphicFramePr>
          <p:nvPr/>
        </p:nvGraphicFramePr>
        <p:xfrm>
          <a:off x="703263" y="4492625"/>
          <a:ext cx="2444750" cy="2085975"/>
        </p:xfrm>
        <a:graphic>
          <a:graphicData uri="http://schemas.openxmlformats.org/presentationml/2006/ole">
            <mc:AlternateContent xmlns:mc="http://schemas.openxmlformats.org/markup-compatibility/2006">
              <mc:Choice xmlns:v="urn:schemas-microsoft-com:vml" Requires="v">
                <p:oleObj spid="_x0000_s10245" name="Worksheet" r:id="rId4" imgW="1171575" imgH="1000125" progId="Excel.Sheet.8">
                  <p:embed/>
                </p:oleObj>
              </mc:Choice>
              <mc:Fallback>
                <p:oleObj name="Worksheet" r:id="rId4" imgW="1171575" imgH="100012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3263" y="4492625"/>
                        <a:ext cx="2444750"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6387" name="Object 3"/>
          <p:cNvGraphicFramePr>
            <a:graphicFrameLocks noGrp="1" noChangeAspect="1"/>
          </p:cNvGraphicFramePr>
          <p:nvPr>
            <p:ph/>
          </p:nvPr>
        </p:nvGraphicFramePr>
        <p:xfrm>
          <a:off x="671513" y="457200"/>
          <a:ext cx="5895975" cy="1890713"/>
        </p:xfrm>
        <a:graphic>
          <a:graphicData uri="http://schemas.openxmlformats.org/presentationml/2006/ole">
            <mc:AlternateContent xmlns:mc="http://schemas.openxmlformats.org/markup-compatibility/2006">
              <mc:Choice xmlns:v="urn:schemas-microsoft-com:vml" Requires="v">
                <p:oleObj spid="_x0000_s10246" name="Worksheet" r:id="rId7" imgW="2895600" imgH="1000125" progId="Excel.Sheet.8">
                  <p:embed/>
                </p:oleObj>
              </mc:Choice>
              <mc:Fallback>
                <p:oleObj name="Worksheet" r:id="rId7" imgW="2895600" imgH="1000125" progId="Excel.Sheet.8">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1513" y="457200"/>
                        <a:ext cx="5895975" cy="189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6388" name="Object 4"/>
          <p:cNvGraphicFramePr>
            <a:graphicFrameLocks noChangeAspect="1"/>
          </p:cNvGraphicFramePr>
          <p:nvPr/>
        </p:nvGraphicFramePr>
        <p:xfrm>
          <a:off x="685800" y="2644775"/>
          <a:ext cx="7951788" cy="1774825"/>
        </p:xfrm>
        <a:graphic>
          <a:graphicData uri="http://schemas.openxmlformats.org/presentationml/2006/ole">
            <mc:AlternateContent xmlns:mc="http://schemas.openxmlformats.org/markup-compatibility/2006">
              <mc:Choice xmlns:v="urn:schemas-microsoft-com:vml" Requires="v">
                <p:oleObj spid="_x0000_s10247" name="Worksheet" r:id="rId10" imgW="3684987" imgH="822815" progId="Excel.Sheet.8">
                  <p:embed/>
                </p:oleObj>
              </mc:Choice>
              <mc:Fallback>
                <p:oleObj name="Worksheet" r:id="rId10" imgW="3684987" imgH="822815" progId="Excel.Sheet.8">
                  <p:embed/>
                  <p:pic>
                    <p:nvPicPr>
                      <p:cNvPr id="0" name="Object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5800" y="2644775"/>
                        <a:ext cx="7951788" cy="177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51717" name="Rectangle 5"/>
          <p:cNvSpPr>
            <a:spLocks noChangeArrowheads="1"/>
          </p:cNvSpPr>
          <p:nvPr/>
        </p:nvSpPr>
        <p:spPr bwMode="auto">
          <a:xfrm>
            <a:off x="7046913" y="650875"/>
            <a:ext cx="1851025" cy="1647825"/>
          </a:xfrm>
          <a:prstGeom prst="rect">
            <a:avLst/>
          </a:prstGeom>
          <a:solidFill>
            <a:schemeClr val="bg1"/>
          </a:solidFill>
          <a:ln w="57150">
            <a:solidFill>
              <a:srgbClr val="0000FF"/>
            </a:solidFill>
            <a:miter lim="800000"/>
            <a:headEnd/>
            <a:tailEnd/>
          </a:ln>
        </p:spPr>
        <p:txBody>
          <a:bodyPr/>
          <a:lstStyle/>
          <a:p>
            <a:pPr marL="342900" indent="-342900">
              <a:spcBef>
                <a:spcPct val="20000"/>
              </a:spcBef>
              <a:buFontTx/>
              <a:buChar char="•"/>
            </a:pPr>
            <a:r>
              <a:rPr lang="en-US" sz="2000"/>
              <a:t>Ned still exists in the student table.</a:t>
            </a:r>
          </a:p>
        </p:txBody>
      </p:sp>
      <p:sp>
        <p:nvSpPr>
          <p:cNvPr id="1651718" name="Line 6"/>
          <p:cNvSpPr>
            <a:spLocks noChangeShapeType="1"/>
          </p:cNvSpPr>
          <p:nvPr/>
        </p:nvSpPr>
        <p:spPr bwMode="auto">
          <a:xfrm flipH="1">
            <a:off x="6542088" y="1828800"/>
            <a:ext cx="422275" cy="52388"/>
          </a:xfrm>
          <a:prstGeom prst="line">
            <a:avLst/>
          </a:prstGeom>
          <a:noFill/>
          <a:ln w="57150">
            <a:solidFill>
              <a:srgbClr val="FF0000"/>
            </a:solidFill>
            <a:round/>
            <a:headEnd/>
            <a:tailEnd type="triangle" w="med" len="med"/>
          </a:ln>
        </p:spPr>
        <p:txBody>
          <a:bodyPr/>
          <a:lstStyle/>
          <a:p>
            <a:endParaRPr lang="en-US"/>
          </a:p>
        </p:txBody>
      </p:sp>
      <p:sp>
        <p:nvSpPr>
          <p:cNvPr id="1651719" name="Rectangle 7"/>
          <p:cNvSpPr>
            <a:spLocks noChangeArrowheads="1"/>
          </p:cNvSpPr>
          <p:nvPr/>
        </p:nvSpPr>
        <p:spPr bwMode="auto">
          <a:xfrm>
            <a:off x="3576638" y="4683125"/>
            <a:ext cx="4892675" cy="1014413"/>
          </a:xfrm>
          <a:prstGeom prst="rect">
            <a:avLst/>
          </a:prstGeom>
          <a:solidFill>
            <a:schemeClr val="bg1"/>
          </a:solidFill>
          <a:ln w="57150">
            <a:solidFill>
              <a:srgbClr val="0000FF"/>
            </a:solidFill>
            <a:miter lim="800000"/>
            <a:headEnd/>
            <a:tailEnd/>
          </a:ln>
        </p:spPr>
        <p:txBody>
          <a:bodyPr/>
          <a:lstStyle/>
          <a:p>
            <a:pPr marL="342900" indent="-342900">
              <a:spcBef>
                <a:spcPct val="20000"/>
              </a:spcBef>
              <a:buFontTx/>
              <a:buChar char="•"/>
            </a:pPr>
            <a:r>
              <a:rPr lang="en-US" sz="2000"/>
              <a:t>Even if Ned was the only student in the class, ACCT-3603 still exists in the course table.</a:t>
            </a:r>
          </a:p>
        </p:txBody>
      </p:sp>
      <p:sp>
        <p:nvSpPr>
          <p:cNvPr id="1651720" name="Line 8"/>
          <p:cNvSpPr>
            <a:spLocks noChangeShapeType="1"/>
          </p:cNvSpPr>
          <p:nvPr/>
        </p:nvSpPr>
        <p:spPr bwMode="auto">
          <a:xfrm flipH="1" flipV="1">
            <a:off x="3956050" y="3813175"/>
            <a:ext cx="2146300" cy="860425"/>
          </a:xfrm>
          <a:prstGeom prst="line">
            <a:avLst/>
          </a:prstGeom>
          <a:noFill/>
          <a:ln w="57150">
            <a:solidFill>
              <a:srgbClr val="FF0000"/>
            </a:solidFill>
            <a:round/>
            <a:headEnd/>
            <a:tailEnd type="triangle" w="med" len="med"/>
          </a:ln>
        </p:spPr>
        <p:txBody>
          <a:bodyPr/>
          <a:lstStyle/>
          <a:p>
            <a:endParaRPr lang="en-US"/>
          </a:p>
        </p:txBody>
      </p:sp>
      <p:sp>
        <p:nvSpPr>
          <p:cNvPr id="1651721" name="Rectangle 9"/>
          <p:cNvSpPr>
            <a:spLocks noChangeArrowheads="1"/>
          </p:cNvSpPr>
          <p:nvPr/>
        </p:nvSpPr>
        <p:spPr bwMode="auto">
          <a:xfrm>
            <a:off x="3498850" y="5819775"/>
            <a:ext cx="5349875" cy="733425"/>
          </a:xfrm>
          <a:prstGeom prst="rect">
            <a:avLst/>
          </a:prstGeom>
          <a:solidFill>
            <a:schemeClr val="bg1"/>
          </a:solidFill>
          <a:ln w="57150">
            <a:solidFill>
              <a:srgbClr val="0000FF"/>
            </a:solidFill>
            <a:miter lim="800000"/>
            <a:headEnd/>
            <a:tailEnd/>
          </a:ln>
        </p:spPr>
        <p:txBody>
          <a:bodyPr/>
          <a:lstStyle/>
          <a:p>
            <a:pPr marL="342900" indent="-342900">
              <a:spcBef>
                <a:spcPct val="20000"/>
              </a:spcBef>
              <a:buFontTx/>
              <a:buChar char="•"/>
            </a:pPr>
            <a:r>
              <a:rPr lang="en-US" sz="2000"/>
              <a:t>If Ned Sanders drops ACCT-3603, remove Ned’s class from this table.</a:t>
            </a:r>
          </a:p>
        </p:txBody>
      </p:sp>
      <p:sp>
        <p:nvSpPr>
          <p:cNvPr id="1651722" name="Line 10"/>
          <p:cNvSpPr>
            <a:spLocks noChangeShapeType="1"/>
          </p:cNvSpPr>
          <p:nvPr/>
        </p:nvSpPr>
        <p:spPr bwMode="auto">
          <a:xfrm flipH="1">
            <a:off x="3095625" y="5961063"/>
            <a:ext cx="438150" cy="87312"/>
          </a:xfrm>
          <a:prstGeom prst="line">
            <a:avLst/>
          </a:prstGeom>
          <a:noFill/>
          <a:ln w="57150">
            <a:solidFill>
              <a:srgbClr val="FF0000"/>
            </a:solidFill>
            <a:round/>
            <a:headEnd/>
            <a:tailEnd type="triangle" w="med" len="med"/>
          </a:ln>
        </p:spPr>
        <p:txBody>
          <a:bodyPr/>
          <a:lstStyle/>
          <a:p>
            <a:endParaRPr lang="en-US"/>
          </a:p>
        </p:txBody>
      </p:sp>
      <p:sp>
        <p:nvSpPr>
          <p:cNvPr id="1651723" name="Line 11"/>
          <p:cNvSpPr>
            <a:spLocks noChangeShapeType="1"/>
          </p:cNvSpPr>
          <p:nvPr/>
        </p:nvSpPr>
        <p:spPr bwMode="auto">
          <a:xfrm>
            <a:off x="809625" y="5891213"/>
            <a:ext cx="2179638" cy="228600"/>
          </a:xfrm>
          <a:prstGeom prst="line">
            <a:avLst/>
          </a:prstGeom>
          <a:noFill/>
          <a:ln w="38100">
            <a:solidFill>
              <a:srgbClr val="FF0000"/>
            </a:solidFill>
            <a:round/>
            <a:headEnd/>
            <a:tailEnd/>
          </a:ln>
        </p:spPr>
        <p:txBody>
          <a:bodyPr/>
          <a:lstStyle/>
          <a:p>
            <a:endParaRPr lang="en-US"/>
          </a:p>
        </p:txBody>
      </p:sp>
      <p:sp>
        <p:nvSpPr>
          <p:cNvPr id="1651724" name="Line 12"/>
          <p:cNvSpPr>
            <a:spLocks noChangeShapeType="1"/>
          </p:cNvSpPr>
          <p:nvPr/>
        </p:nvSpPr>
        <p:spPr bwMode="auto">
          <a:xfrm flipV="1">
            <a:off x="844550" y="5873750"/>
            <a:ext cx="2320925" cy="280988"/>
          </a:xfrm>
          <a:prstGeom prst="line">
            <a:avLst/>
          </a:prstGeom>
          <a:noFill/>
          <a:ln w="28575">
            <a:solidFill>
              <a:srgbClr val="FF0000"/>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651721"/>
                                        </p:tgtEl>
                                        <p:attrNameLst>
                                          <p:attrName>style.visibility</p:attrName>
                                        </p:attrNameLst>
                                      </p:cBhvr>
                                      <p:to>
                                        <p:strVal val="visible"/>
                                      </p:to>
                                    </p:set>
                                    <p:anim calcmode="lin" valueType="num">
                                      <p:cBhvr>
                                        <p:cTn id="7" dur="500" fill="hold"/>
                                        <p:tgtEl>
                                          <p:spTgt spid="1651721"/>
                                        </p:tgtEl>
                                        <p:attrNameLst>
                                          <p:attrName>ppt_w</p:attrName>
                                        </p:attrNameLst>
                                      </p:cBhvr>
                                      <p:tavLst>
                                        <p:tav tm="0">
                                          <p:val>
                                            <p:fltVal val="0"/>
                                          </p:val>
                                        </p:tav>
                                        <p:tav tm="100000">
                                          <p:val>
                                            <p:strVal val="#ppt_w"/>
                                          </p:val>
                                        </p:tav>
                                      </p:tavLst>
                                    </p:anim>
                                    <p:anim calcmode="lin" valueType="num">
                                      <p:cBhvr>
                                        <p:cTn id="8" dur="500" fill="hold"/>
                                        <p:tgtEl>
                                          <p:spTgt spid="1651721"/>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2" fill="hold" grpId="0" nodeType="afterEffect">
                                  <p:stCondLst>
                                    <p:cond delay="0"/>
                                  </p:stCondLst>
                                  <p:childTnLst>
                                    <p:set>
                                      <p:cBhvr>
                                        <p:cTn id="11" dur="1" fill="hold">
                                          <p:stCondLst>
                                            <p:cond delay="0"/>
                                          </p:stCondLst>
                                        </p:cTn>
                                        <p:tgtEl>
                                          <p:spTgt spid="1651722"/>
                                        </p:tgtEl>
                                        <p:attrNameLst>
                                          <p:attrName>style.visibility</p:attrName>
                                        </p:attrNameLst>
                                      </p:cBhvr>
                                      <p:to>
                                        <p:strVal val="visible"/>
                                      </p:to>
                                    </p:set>
                                    <p:animEffect transition="in" filter="wipe(right)">
                                      <p:cBhvr>
                                        <p:cTn id="12" dur="500"/>
                                        <p:tgtEl>
                                          <p:spTgt spid="1651722"/>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1651723"/>
                                        </p:tgtEl>
                                        <p:attrNameLst>
                                          <p:attrName>style.visibility</p:attrName>
                                        </p:attrNameLst>
                                      </p:cBhvr>
                                      <p:to>
                                        <p:strVal val="visible"/>
                                      </p:to>
                                    </p:set>
                                    <p:animEffect transition="in" filter="wipe(left)">
                                      <p:cBhvr>
                                        <p:cTn id="16" dur="500"/>
                                        <p:tgtEl>
                                          <p:spTgt spid="1651723"/>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1651724"/>
                                        </p:tgtEl>
                                        <p:attrNameLst>
                                          <p:attrName>style.visibility</p:attrName>
                                        </p:attrNameLst>
                                      </p:cBhvr>
                                      <p:to>
                                        <p:strVal val="visible"/>
                                      </p:to>
                                    </p:set>
                                    <p:animEffect transition="in" filter="wipe(left)">
                                      <p:cBhvr>
                                        <p:cTn id="20" dur="500"/>
                                        <p:tgtEl>
                                          <p:spTgt spid="1651724"/>
                                        </p:tgtEl>
                                      </p:cBhvr>
                                    </p:animEffect>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651717"/>
                                        </p:tgtEl>
                                        <p:attrNameLst>
                                          <p:attrName>style.visibility</p:attrName>
                                        </p:attrNameLst>
                                      </p:cBhvr>
                                      <p:to>
                                        <p:strVal val="visible"/>
                                      </p:to>
                                    </p:set>
                                    <p:anim calcmode="lin" valueType="num">
                                      <p:cBhvr>
                                        <p:cTn id="25" dur="500" fill="hold"/>
                                        <p:tgtEl>
                                          <p:spTgt spid="1651717"/>
                                        </p:tgtEl>
                                        <p:attrNameLst>
                                          <p:attrName>ppt_w</p:attrName>
                                        </p:attrNameLst>
                                      </p:cBhvr>
                                      <p:tavLst>
                                        <p:tav tm="0">
                                          <p:val>
                                            <p:fltVal val="0"/>
                                          </p:val>
                                        </p:tav>
                                        <p:tav tm="100000">
                                          <p:val>
                                            <p:strVal val="#ppt_w"/>
                                          </p:val>
                                        </p:tav>
                                      </p:tavLst>
                                    </p:anim>
                                    <p:anim calcmode="lin" valueType="num">
                                      <p:cBhvr>
                                        <p:cTn id="26" dur="500" fill="hold"/>
                                        <p:tgtEl>
                                          <p:spTgt spid="1651717"/>
                                        </p:tgtEl>
                                        <p:attrNameLst>
                                          <p:attrName>ppt_h</p:attrName>
                                        </p:attrNameLst>
                                      </p:cBhvr>
                                      <p:tavLst>
                                        <p:tav tm="0">
                                          <p:val>
                                            <p:fltVal val="0"/>
                                          </p:val>
                                        </p:tav>
                                        <p:tav tm="100000">
                                          <p:val>
                                            <p:strVal val="#ppt_h"/>
                                          </p:val>
                                        </p:tav>
                                      </p:tavLst>
                                    </p:anim>
                                  </p:childTnLst>
                                </p:cTn>
                              </p:par>
                            </p:childTnLst>
                          </p:cTn>
                        </p:par>
                        <p:par>
                          <p:cTn id="27" fill="hold">
                            <p:stCondLst>
                              <p:cond delay="500"/>
                            </p:stCondLst>
                            <p:childTnLst>
                              <p:par>
                                <p:cTn id="28" presetID="22" presetClass="entr" presetSubtype="2" fill="hold" grpId="0" nodeType="afterEffect">
                                  <p:stCondLst>
                                    <p:cond delay="0"/>
                                  </p:stCondLst>
                                  <p:childTnLst>
                                    <p:set>
                                      <p:cBhvr>
                                        <p:cTn id="29" dur="1" fill="hold">
                                          <p:stCondLst>
                                            <p:cond delay="0"/>
                                          </p:stCondLst>
                                        </p:cTn>
                                        <p:tgtEl>
                                          <p:spTgt spid="1651718"/>
                                        </p:tgtEl>
                                        <p:attrNameLst>
                                          <p:attrName>style.visibility</p:attrName>
                                        </p:attrNameLst>
                                      </p:cBhvr>
                                      <p:to>
                                        <p:strVal val="visible"/>
                                      </p:to>
                                    </p:set>
                                    <p:animEffect transition="in" filter="wipe(right)">
                                      <p:cBhvr>
                                        <p:cTn id="30" dur="500"/>
                                        <p:tgtEl>
                                          <p:spTgt spid="1651718"/>
                                        </p:tgtEl>
                                      </p:cBhvr>
                                    </p:animEffect>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grpId="0" nodeType="clickEffect">
                                  <p:stCondLst>
                                    <p:cond delay="0"/>
                                  </p:stCondLst>
                                  <p:childTnLst>
                                    <p:set>
                                      <p:cBhvr>
                                        <p:cTn id="34" dur="1" fill="hold">
                                          <p:stCondLst>
                                            <p:cond delay="0"/>
                                          </p:stCondLst>
                                        </p:cTn>
                                        <p:tgtEl>
                                          <p:spTgt spid="1651719"/>
                                        </p:tgtEl>
                                        <p:attrNameLst>
                                          <p:attrName>style.visibility</p:attrName>
                                        </p:attrNameLst>
                                      </p:cBhvr>
                                      <p:to>
                                        <p:strVal val="visible"/>
                                      </p:to>
                                    </p:set>
                                    <p:anim calcmode="lin" valueType="num">
                                      <p:cBhvr>
                                        <p:cTn id="35" dur="500" fill="hold"/>
                                        <p:tgtEl>
                                          <p:spTgt spid="1651719"/>
                                        </p:tgtEl>
                                        <p:attrNameLst>
                                          <p:attrName>ppt_w</p:attrName>
                                        </p:attrNameLst>
                                      </p:cBhvr>
                                      <p:tavLst>
                                        <p:tav tm="0">
                                          <p:val>
                                            <p:fltVal val="0"/>
                                          </p:val>
                                        </p:tav>
                                        <p:tav tm="100000">
                                          <p:val>
                                            <p:strVal val="#ppt_w"/>
                                          </p:val>
                                        </p:tav>
                                      </p:tavLst>
                                    </p:anim>
                                    <p:anim calcmode="lin" valueType="num">
                                      <p:cBhvr>
                                        <p:cTn id="36" dur="500" fill="hold"/>
                                        <p:tgtEl>
                                          <p:spTgt spid="1651719"/>
                                        </p:tgtEl>
                                        <p:attrNameLst>
                                          <p:attrName>ppt_h</p:attrName>
                                        </p:attrNameLst>
                                      </p:cBhvr>
                                      <p:tavLst>
                                        <p:tav tm="0">
                                          <p:val>
                                            <p:fltVal val="0"/>
                                          </p:val>
                                        </p:tav>
                                        <p:tav tm="100000">
                                          <p:val>
                                            <p:strVal val="#ppt_h"/>
                                          </p:val>
                                        </p:tav>
                                      </p:tavLst>
                                    </p:anim>
                                  </p:childTnLst>
                                </p:cTn>
                              </p:par>
                            </p:childTnLst>
                          </p:cTn>
                        </p:par>
                        <p:par>
                          <p:cTn id="37" fill="hold">
                            <p:stCondLst>
                              <p:cond delay="500"/>
                            </p:stCondLst>
                            <p:childTnLst>
                              <p:par>
                                <p:cTn id="38" presetID="22" presetClass="entr" presetSubtype="4" fill="hold" grpId="0" nodeType="afterEffect">
                                  <p:stCondLst>
                                    <p:cond delay="0"/>
                                  </p:stCondLst>
                                  <p:childTnLst>
                                    <p:set>
                                      <p:cBhvr>
                                        <p:cTn id="39" dur="1" fill="hold">
                                          <p:stCondLst>
                                            <p:cond delay="0"/>
                                          </p:stCondLst>
                                        </p:cTn>
                                        <p:tgtEl>
                                          <p:spTgt spid="1651720"/>
                                        </p:tgtEl>
                                        <p:attrNameLst>
                                          <p:attrName>style.visibility</p:attrName>
                                        </p:attrNameLst>
                                      </p:cBhvr>
                                      <p:to>
                                        <p:strVal val="visible"/>
                                      </p:to>
                                    </p:set>
                                    <p:animEffect transition="in" filter="wipe(down)">
                                      <p:cBhvr>
                                        <p:cTn id="40" dur="500"/>
                                        <p:tgtEl>
                                          <p:spTgt spid="16517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1717" grpId="0" animBg="1"/>
      <p:bldP spid="1651718" grpId="0" animBg="1"/>
      <p:bldP spid="1651719" grpId="0" animBg="1"/>
      <p:bldP spid="1651720" grpId="0" animBg="1"/>
      <p:bldP spid="1651721" grpId="0" animBg="1"/>
      <p:bldP spid="1651722" grpId="0" animBg="1"/>
      <p:bldP spid="1651723" grpId="0" animBg="1"/>
      <p:bldP spid="1651724"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92100"/>
            <a:ext cx="8229600" cy="1143000"/>
          </a:xfrm>
        </p:spPr>
        <p:txBody>
          <a:bodyPr/>
          <a:lstStyle/>
          <a:p>
            <a:pPr eaLnBrk="1" hangingPunct="1"/>
            <a:r>
              <a:rPr lang="en-US" smtClean="0"/>
              <a:t>FILE VS. DATABASES</a:t>
            </a:r>
          </a:p>
        </p:txBody>
      </p:sp>
      <p:sp>
        <p:nvSpPr>
          <p:cNvPr id="1669123" name="Rectangle 3"/>
          <p:cNvSpPr>
            <a:spLocks noGrp="1" noChangeArrowheads="1"/>
          </p:cNvSpPr>
          <p:nvPr>
            <p:ph type="body" idx="1"/>
          </p:nvPr>
        </p:nvSpPr>
        <p:spPr>
          <a:xfrm>
            <a:off x="457200" y="1600200"/>
            <a:ext cx="8229600" cy="1822450"/>
          </a:xfrm>
        </p:spPr>
        <p:txBody>
          <a:bodyPr/>
          <a:lstStyle/>
          <a:p>
            <a:pPr lvl="1" eaLnBrk="1" hangingPunct="1">
              <a:lnSpc>
                <a:spcPct val="90000"/>
              </a:lnSpc>
            </a:pPr>
            <a:r>
              <a:rPr lang="en-US" sz="2400" smtClean="0"/>
              <a:t>A set of all related records forms a </a:t>
            </a:r>
            <a:r>
              <a:rPr lang="en-US" sz="2400" b="1" i="1" smtClean="0">
                <a:solidFill>
                  <a:srgbClr val="CC0000"/>
                </a:solidFill>
              </a:rPr>
              <a:t>file</a:t>
            </a:r>
            <a:r>
              <a:rPr lang="en-US" sz="2400" smtClean="0"/>
              <a:t> (e.g., the student file).</a:t>
            </a:r>
          </a:p>
          <a:p>
            <a:pPr lvl="1" eaLnBrk="1" hangingPunct="1">
              <a:lnSpc>
                <a:spcPct val="90000"/>
              </a:lnSpc>
            </a:pPr>
            <a:r>
              <a:rPr lang="en-US" sz="2400" smtClean="0"/>
              <a:t>If this university only had three students and five fields for each student, then the entire file would be depicted below.</a:t>
            </a:r>
            <a:endParaRPr lang="en-US" sz="2000" smtClean="0"/>
          </a:p>
        </p:txBody>
      </p:sp>
      <p:graphicFrame>
        <p:nvGraphicFramePr>
          <p:cNvPr id="1669124" name="Group 4"/>
          <p:cNvGraphicFramePr>
            <a:graphicFrameLocks noGrp="1"/>
          </p:cNvGraphicFramePr>
          <p:nvPr/>
        </p:nvGraphicFramePr>
        <p:xfrm>
          <a:off x="387350" y="3675063"/>
          <a:ext cx="8258175" cy="2743200"/>
        </p:xfrm>
        <a:graphic>
          <a:graphicData uri="http://schemas.openxmlformats.org/drawingml/2006/table">
            <a:tbl>
              <a:tblPr/>
              <a:tblGrid>
                <a:gridCol w="2090738"/>
                <a:gridCol w="1558925"/>
                <a:gridCol w="1404937"/>
                <a:gridCol w="1651000"/>
                <a:gridCol w="1552575"/>
              </a:tblGrid>
              <a:tr h="485775">
                <a:tc gridSpan="5">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STUDENTS</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905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Student ID</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Last Name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First Name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Phone Number</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Birth Date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8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333-33-3333</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Simpson</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Alice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333-3333</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10/11/84</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8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111-11-1111</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Sanders</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Ned</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444-4444</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11/24/86</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89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123-45-6789</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Moore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Artie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555-5555</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04/20/85</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669158" name="Rectangle 38"/>
          <p:cNvSpPr>
            <a:spLocks noChangeArrowheads="1"/>
          </p:cNvSpPr>
          <p:nvPr/>
        </p:nvSpPr>
        <p:spPr bwMode="auto">
          <a:xfrm>
            <a:off x="387350" y="3657600"/>
            <a:ext cx="8229600" cy="2743200"/>
          </a:xfrm>
          <a:prstGeom prst="rect">
            <a:avLst/>
          </a:prstGeom>
          <a:noFill/>
          <a:ln w="76200">
            <a:solidFill>
              <a:srgbClr val="FF0000"/>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69123">
                                            <p:txEl>
                                              <p:pRg st="0" end="0"/>
                                            </p:txEl>
                                          </p:spTgt>
                                        </p:tgtEl>
                                        <p:attrNameLst>
                                          <p:attrName>style.visibility</p:attrName>
                                        </p:attrNameLst>
                                      </p:cBhvr>
                                      <p:to>
                                        <p:strVal val="visible"/>
                                      </p:to>
                                    </p:set>
                                    <p:animEffect transition="in" filter="wipe(up)">
                                      <p:cBhvr>
                                        <p:cTn id="7" dur="500"/>
                                        <p:tgtEl>
                                          <p:spTgt spid="1669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669123">
                                            <p:txEl>
                                              <p:pRg st="1" end="1"/>
                                            </p:txEl>
                                          </p:spTgt>
                                        </p:tgtEl>
                                        <p:attrNameLst>
                                          <p:attrName>style.visibility</p:attrName>
                                        </p:attrNameLst>
                                      </p:cBhvr>
                                      <p:to>
                                        <p:strVal val="visible"/>
                                      </p:to>
                                    </p:set>
                                    <p:animEffect transition="in" filter="wipe(up)">
                                      <p:cBhvr>
                                        <p:cTn id="12" dur="500"/>
                                        <p:tgtEl>
                                          <p:spTgt spid="1669123">
                                            <p:txEl>
                                              <p:pRg st="1" end="1"/>
                                            </p:txEl>
                                          </p:spTgt>
                                        </p:tgtEl>
                                      </p:cBhvr>
                                    </p:animEffect>
                                  </p:childTnLst>
                                </p:cTn>
                              </p:par>
                            </p:childTnLst>
                          </p:cTn>
                        </p:par>
                        <p:par>
                          <p:cTn id="13" fill="hold">
                            <p:stCondLst>
                              <p:cond delay="500"/>
                            </p:stCondLst>
                            <p:childTnLst>
                              <p:par>
                                <p:cTn id="14" presetID="23" presetClass="entr" presetSubtype="16" fill="hold" grpId="0" nodeType="afterEffect">
                                  <p:stCondLst>
                                    <p:cond delay="0"/>
                                  </p:stCondLst>
                                  <p:childTnLst>
                                    <p:set>
                                      <p:cBhvr>
                                        <p:cTn id="15" dur="1" fill="hold">
                                          <p:stCondLst>
                                            <p:cond delay="0"/>
                                          </p:stCondLst>
                                        </p:cTn>
                                        <p:tgtEl>
                                          <p:spTgt spid="1669158"/>
                                        </p:tgtEl>
                                        <p:attrNameLst>
                                          <p:attrName>style.visibility</p:attrName>
                                        </p:attrNameLst>
                                      </p:cBhvr>
                                      <p:to>
                                        <p:strVal val="visible"/>
                                      </p:to>
                                    </p:set>
                                    <p:anim calcmode="lin" valueType="num">
                                      <p:cBhvr>
                                        <p:cTn id="16" dur="500" fill="hold"/>
                                        <p:tgtEl>
                                          <p:spTgt spid="1669158"/>
                                        </p:tgtEl>
                                        <p:attrNameLst>
                                          <p:attrName>ppt_w</p:attrName>
                                        </p:attrNameLst>
                                      </p:cBhvr>
                                      <p:tavLst>
                                        <p:tav tm="0">
                                          <p:val>
                                            <p:fltVal val="0"/>
                                          </p:val>
                                        </p:tav>
                                        <p:tav tm="100000">
                                          <p:val>
                                            <p:strVal val="#ppt_w"/>
                                          </p:val>
                                        </p:tav>
                                      </p:tavLst>
                                    </p:anim>
                                    <p:anim calcmode="lin" valueType="num">
                                      <p:cBhvr>
                                        <p:cTn id="17" dur="500" fill="hold"/>
                                        <p:tgtEl>
                                          <p:spTgt spid="166915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23" grpId="0" build="p" bldLvl="5" autoUpdateAnimBg="0"/>
      <p:bldP spid="1669158" grpId="0" animBg="1"/>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r>
              <a:rPr lang="en-US" smtClean="0"/>
              <a:t>RELATIONAL DATABASES</a:t>
            </a:r>
          </a:p>
        </p:txBody>
      </p:sp>
      <p:sp>
        <p:nvSpPr>
          <p:cNvPr id="1652739" name="Rectangle 3"/>
          <p:cNvSpPr>
            <a:spLocks noGrp="1" noChangeArrowheads="1"/>
          </p:cNvSpPr>
          <p:nvPr>
            <p:ph type="body" idx="1"/>
          </p:nvPr>
        </p:nvSpPr>
        <p:spPr>
          <a:xfrm>
            <a:off x="457200" y="1600200"/>
            <a:ext cx="8229600" cy="4724400"/>
          </a:xfrm>
        </p:spPr>
        <p:txBody>
          <a:bodyPr/>
          <a:lstStyle/>
          <a:p>
            <a:pPr eaLnBrk="1" hangingPunct="1"/>
            <a:r>
              <a:rPr lang="en-US" smtClean="0"/>
              <a:t>There are two basic ways to design well-structured relational databases.</a:t>
            </a:r>
          </a:p>
          <a:p>
            <a:pPr lvl="1" eaLnBrk="1" hangingPunct="1"/>
            <a:r>
              <a:rPr lang="en-US" smtClean="0"/>
              <a:t>Normalization</a:t>
            </a:r>
          </a:p>
          <a:p>
            <a:pPr lvl="1" eaLnBrk="1" hangingPunct="1"/>
            <a:r>
              <a:rPr lang="en-US" smtClean="0"/>
              <a:t>Semantic data modeling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52739">
                                            <p:txEl>
                                              <p:pRg st="0" end="0"/>
                                            </p:txEl>
                                          </p:spTgt>
                                        </p:tgtEl>
                                        <p:attrNameLst>
                                          <p:attrName>style.visibility</p:attrName>
                                        </p:attrNameLst>
                                      </p:cBhvr>
                                      <p:to>
                                        <p:strVal val="visible"/>
                                      </p:to>
                                    </p:set>
                                    <p:animEffect transition="in" filter="wipe(up)">
                                      <p:cBhvr>
                                        <p:cTn id="7" dur="500"/>
                                        <p:tgtEl>
                                          <p:spTgt spid="16527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652739">
                                            <p:txEl>
                                              <p:pRg st="1" end="1"/>
                                            </p:txEl>
                                          </p:spTgt>
                                        </p:tgtEl>
                                        <p:attrNameLst>
                                          <p:attrName>style.visibility</p:attrName>
                                        </p:attrNameLst>
                                      </p:cBhvr>
                                      <p:to>
                                        <p:strVal val="visible"/>
                                      </p:to>
                                    </p:set>
                                    <p:animEffect transition="in" filter="wipe(up)">
                                      <p:cBhvr>
                                        <p:cTn id="12" dur="500"/>
                                        <p:tgtEl>
                                          <p:spTgt spid="16527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652739">
                                            <p:txEl>
                                              <p:pRg st="2" end="2"/>
                                            </p:txEl>
                                          </p:spTgt>
                                        </p:tgtEl>
                                        <p:attrNameLst>
                                          <p:attrName>style.visibility</p:attrName>
                                        </p:attrNameLst>
                                      </p:cBhvr>
                                      <p:to>
                                        <p:strVal val="visible"/>
                                      </p:to>
                                    </p:set>
                                    <p:animEffect transition="in" filter="wipe(up)">
                                      <p:cBhvr>
                                        <p:cTn id="17" dur="500"/>
                                        <p:tgtEl>
                                          <p:spTgt spid="16527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2739" grpId="0" build="p" bldLvl="5"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pPr eaLnBrk="1" hangingPunct="1"/>
            <a:r>
              <a:rPr lang="en-US" smtClean="0"/>
              <a:t>RELATIONAL DATABASES</a:t>
            </a:r>
          </a:p>
        </p:txBody>
      </p:sp>
      <p:sp>
        <p:nvSpPr>
          <p:cNvPr id="90115" name="Rectangle 3"/>
          <p:cNvSpPr>
            <a:spLocks noGrp="1" noChangeArrowheads="1"/>
          </p:cNvSpPr>
          <p:nvPr>
            <p:ph type="body" idx="1"/>
          </p:nvPr>
        </p:nvSpPr>
        <p:spPr>
          <a:xfrm>
            <a:off x="457200" y="1600200"/>
            <a:ext cx="8229600" cy="4724400"/>
          </a:xfrm>
        </p:spPr>
        <p:txBody>
          <a:bodyPr/>
          <a:lstStyle/>
          <a:p>
            <a:pPr eaLnBrk="1" hangingPunct="1"/>
            <a:r>
              <a:rPr lang="en-US" smtClean="0"/>
              <a:t>There are two basic ways to design well-structured relational databases.</a:t>
            </a:r>
          </a:p>
          <a:p>
            <a:pPr lvl="1" eaLnBrk="1" hangingPunct="1"/>
            <a:r>
              <a:rPr lang="en-US" b="1" smtClean="0">
                <a:solidFill>
                  <a:srgbClr val="CC0000"/>
                </a:solidFill>
              </a:rPr>
              <a:t>Normalization</a:t>
            </a:r>
          </a:p>
          <a:p>
            <a:pPr lvl="1" eaLnBrk="1" hangingPunct="1"/>
            <a:r>
              <a:rPr lang="en-US" smtClean="0"/>
              <a:t>Semantic data modeling</a:t>
            </a:r>
          </a:p>
        </p:txBody>
      </p:sp>
      <p:sp>
        <p:nvSpPr>
          <p:cNvPr id="1653764" name="Rectangle 4"/>
          <p:cNvSpPr>
            <a:spLocks noChangeArrowheads="1"/>
          </p:cNvSpPr>
          <p:nvPr/>
        </p:nvSpPr>
        <p:spPr bwMode="auto">
          <a:xfrm>
            <a:off x="827088" y="2690813"/>
            <a:ext cx="3006725" cy="544512"/>
          </a:xfrm>
          <a:prstGeom prst="rect">
            <a:avLst/>
          </a:prstGeom>
          <a:noFill/>
          <a:ln w="57150">
            <a:solidFill>
              <a:srgbClr val="CC0000"/>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653764"/>
                                        </p:tgtEl>
                                        <p:attrNameLst>
                                          <p:attrName>style.visibility</p:attrName>
                                        </p:attrNameLst>
                                      </p:cBhvr>
                                      <p:to>
                                        <p:strVal val="visible"/>
                                      </p:to>
                                    </p:set>
                                    <p:anim calcmode="lin" valueType="num">
                                      <p:cBhvr>
                                        <p:cTn id="7" dur="500" fill="hold"/>
                                        <p:tgtEl>
                                          <p:spTgt spid="1653764"/>
                                        </p:tgtEl>
                                        <p:attrNameLst>
                                          <p:attrName>ppt_w</p:attrName>
                                        </p:attrNameLst>
                                      </p:cBhvr>
                                      <p:tavLst>
                                        <p:tav tm="0">
                                          <p:val>
                                            <p:fltVal val="0"/>
                                          </p:val>
                                        </p:tav>
                                        <p:tav tm="100000">
                                          <p:val>
                                            <p:strVal val="#ppt_w"/>
                                          </p:val>
                                        </p:tav>
                                      </p:tavLst>
                                    </p:anim>
                                    <p:anim calcmode="lin" valueType="num">
                                      <p:cBhvr>
                                        <p:cTn id="8" dur="500" fill="hold"/>
                                        <p:tgtEl>
                                          <p:spTgt spid="165376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3764" grpId="0" animBg="1"/>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r>
              <a:rPr lang="en-US" smtClean="0"/>
              <a:t>RELATIONAL DATABASES</a:t>
            </a:r>
          </a:p>
        </p:txBody>
      </p:sp>
      <p:sp>
        <p:nvSpPr>
          <p:cNvPr id="1654787" name="Rectangle 3"/>
          <p:cNvSpPr>
            <a:spLocks noGrp="1" noChangeArrowheads="1"/>
          </p:cNvSpPr>
          <p:nvPr>
            <p:ph type="body" idx="1"/>
          </p:nvPr>
        </p:nvSpPr>
        <p:spPr>
          <a:xfrm>
            <a:off x="457200" y="1600200"/>
            <a:ext cx="8229600" cy="4724400"/>
          </a:xfrm>
        </p:spPr>
        <p:txBody>
          <a:bodyPr/>
          <a:lstStyle/>
          <a:p>
            <a:pPr eaLnBrk="1" hangingPunct="1">
              <a:lnSpc>
                <a:spcPct val="90000"/>
              </a:lnSpc>
            </a:pPr>
            <a:r>
              <a:rPr lang="en-US" smtClean="0"/>
              <a:t>Normalization</a:t>
            </a:r>
          </a:p>
          <a:p>
            <a:pPr lvl="1" eaLnBrk="1" hangingPunct="1">
              <a:lnSpc>
                <a:spcPct val="90000"/>
              </a:lnSpc>
            </a:pPr>
            <a:r>
              <a:rPr lang="en-US" smtClean="0"/>
              <a:t>Starts with the assumption that everything is initially stored in one large table.</a:t>
            </a:r>
          </a:p>
          <a:p>
            <a:pPr lvl="1" eaLnBrk="1" hangingPunct="1">
              <a:lnSpc>
                <a:spcPct val="90000"/>
              </a:lnSpc>
            </a:pPr>
            <a:r>
              <a:rPr lang="en-US" smtClean="0"/>
              <a:t>A set of rules is followed to decompose that initial table into a set of normalized tables.</a:t>
            </a:r>
          </a:p>
          <a:p>
            <a:pPr lvl="1" eaLnBrk="1" hangingPunct="1">
              <a:lnSpc>
                <a:spcPct val="90000"/>
              </a:lnSpc>
            </a:pPr>
            <a:r>
              <a:rPr lang="en-US" smtClean="0"/>
              <a:t>Objective is to produce a set of tables in third-normal form (3NF) because such tables are free of update, insert, and delete anomalies.</a:t>
            </a:r>
          </a:p>
          <a:p>
            <a:pPr lvl="1" eaLnBrk="1" hangingPunct="1">
              <a:lnSpc>
                <a:spcPct val="90000"/>
              </a:lnSpc>
            </a:pPr>
            <a:r>
              <a:rPr lang="en-US" smtClean="0"/>
              <a:t>Approach is beyond the scope of this book but can be found in any database textbook.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54787">
                                            <p:txEl>
                                              <p:pRg st="0" end="0"/>
                                            </p:txEl>
                                          </p:spTgt>
                                        </p:tgtEl>
                                        <p:attrNameLst>
                                          <p:attrName>style.visibility</p:attrName>
                                        </p:attrNameLst>
                                      </p:cBhvr>
                                      <p:to>
                                        <p:strVal val="visible"/>
                                      </p:to>
                                    </p:set>
                                    <p:animEffect transition="in" filter="wipe(up)">
                                      <p:cBhvr>
                                        <p:cTn id="7" dur="500"/>
                                        <p:tgtEl>
                                          <p:spTgt spid="16547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654787">
                                            <p:txEl>
                                              <p:pRg st="1" end="1"/>
                                            </p:txEl>
                                          </p:spTgt>
                                        </p:tgtEl>
                                        <p:attrNameLst>
                                          <p:attrName>style.visibility</p:attrName>
                                        </p:attrNameLst>
                                      </p:cBhvr>
                                      <p:to>
                                        <p:strVal val="visible"/>
                                      </p:to>
                                    </p:set>
                                    <p:animEffect transition="in" filter="wipe(up)">
                                      <p:cBhvr>
                                        <p:cTn id="12" dur="500"/>
                                        <p:tgtEl>
                                          <p:spTgt spid="16547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654787">
                                            <p:txEl>
                                              <p:pRg st="2" end="2"/>
                                            </p:txEl>
                                          </p:spTgt>
                                        </p:tgtEl>
                                        <p:attrNameLst>
                                          <p:attrName>style.visibility</p:attrName>
                                        </p:attrNameLst>
                                      </p:cBhvr>
                                      <p:to>
                                        <p:strVal val="visible"/>
                                      </p:to>
                                    </p:set>
                                    <p:animEffect transition="in" filter="wipe(up)">
                                      <p:cBhvr>
                                        <p:cTn id="17" dur="500"/>
                                        <p:tgtEl>
                                          <p:spTgt spid="16547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654787">
                                            <p:txEl>
                                              <p:pRg st="3" end="3"/>
                                            </p:txEl>
                                          </p:spTgt>
                                        </p:tgtEl>
                                        <p:attrNameLst>
                                          <p:attrName>style.visibility</p:attrName>
                                        </p:attrNameLst>
                                      </p:cBhvr>
                                      <p:to>
                                        <p:strVal val="visible"/>
                                      </p:to>
                                    </p:set>
                                    <p:animEffect transition="in" filter="wipe(up)">
                                      <p:cBhvr>
                                        <p:cTn id="22" dur="500"/>
                                        <p:tgtEl>
                                          <p:spTgt spid="16547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654787">
                                            <p:txEl>
                                              <p:pRg st="4" end="4"/>
                                            </p:txEl>
                                          </p:spTgt>
                                        </p:tgtEl>
                                        <p:attrNameLst>
                                          <p:attrName>style.visibility</p:attrName>
                                        </p:attrNameLst>
                                      </p:cBhvr>
                                      <p:to>
                                        <p:strVal val="visible"/>
                                      </p:to>
                                    </p:set>
                                    <p:animEffect transition="in" filter="wipe(up)">
                                      <p:cBhvr>
                                        <p:cTn id="27" dur="500"/>
                                        <p:tgtEl>
                                          <p:spTgt spid="16547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4787" grpId="0" build="p" bldLvl="5"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t>FILE VS. DATABASES</a:t>
            </a:r>
          </a:p>
        </p:txBody>
      </p:sp>
      <p:sp>
        <p:nvSpPr>
          <p:cNvPr id="1670147" name="Rectangle 3"/>
          <p:cNvSpPr>
            <a:spLocks noGrp="1" noChangeArrowheads="1"/>
          </p:cNvSpPr>
          <p:nvPr>
            <p:ph type="body" idx="1"/>
          </p:nvPr>
        </p:nvSpPr>
        <p:spPr>
          <a:xfrm>
            <a:off x="457200" y="1600200"/>
            <a:ext cx="8229600" cy="1822450"/>
          </a:xfrm>
        </p:spPr>
        <p:txBody>
          <a:bodyPr/>
          <a:lstStyle/>
          <a:p>
            <a:pPr lvl="1" eaLnBrk="1" hangingPunct="1">
              <a:lnSpc>
                <a:spcPct val="90000"/>
              </a:lnSpc>
            </a:pPr>
            <a:r>
              <a:rPr lang="en-US" sz="2400" smtClean="0"/>
              <a:t>A set of interrelated, centrally coordinated files forms a </a:t>
            </a:r>
            <a:r>
              <a:rPr lang="en-US" sz="2400" b="1" i="1" smtClean="0">
                <a:solidFill>
                  <a:srgbClr val="CC0000"/>
                </a:solidFill>
              </a:rPr>
              <a:t>database</a:t>
            </a:r>
            <a:r>
              <a:rPr lang="en-US" sz="2400" smtClean="0"/>
              <a:t>.</a:t>
            </a:r>
          </a:p>
        </p:txBody>
      </p:sp>
      <p:sp>
        <p:nvSpPr>
          <p:cNvPr id="1670184" name="Rectangle 40"/>
          <p:cNvSpPr>
            <a:spLocks noChangeArrowheads="1"/>
          </p:cNvSpPr>
          <p:nvPr/>
        </p:nvSpPr>
        <p:spPr bwMode="auto">
          <a:xfrm>
            <a:off x="1177925" y="3805238"/>
            <a:ext cx="1905000" cy="1143000"/>
          </a:xfrm>
          <a:prstGeom prst="rect">
            <a:avLst/>
          </a:prstGeom>
          <a:solidFill>
            <a:srgbClr val="FFCCFF"/>
          </a:solidFill>
          <a:ln w="9525">
            <a:solidFill>
              <a:schemeClr val="tx1"/>
            </a:solidFill>
            <a:miter lim="800000"/>
            <a:headEnd/>
            <a:tailEnd/>
          </a:ln>
        </p:spPr>
        <p:txBody>
          <a:bodyPr wrap="none" anchor="ctr"/>
          <a:lstStyle/>
          <a:p>
            <a:pPr algn="ctr"/>
            <a:r>
              <a:rPr lang="en-US" sz="2800"/>
              <a:t>Student</a:t>
            </a:r>
          </a:p>
          <a:p>
            <a:pPr algn="ctr"/>
            <a:r>
              <a:rPr lang="en-US" sz="2800"/>
              <a:t>File</a:t>
            </a:r>
          </a:p>
        </p:txBody>
      </p:sp>
      <p:sp>
        <p:nvSpPr>
          <p:cNvPr id="1670185" name="Rectangle 41"/>
          <p:cNvSpPr>
            <a:spLocks noChangeArrowheads="1"/>
          </p:cNvSpPr>
          <p:nvPr/>
        </p:nvSpPr>
        <p:spPr bwMode="auto">
          <a:xfrm>
            <a:off x="5521325" y="3881438"/>
            <a:ext cx="1905000" cy="1143000"/>
          </a:xfrm>
          <a:prstGeom prst="rect">
            <a:avLst/>
          </a:prstGeom>
          <a:solidFill>
            <a:srgbClr val="FFCCFF"/>
          </a:solidFill>
          <a:ln w="9525">
            <a:solidFill>
              <a:schemeClr val="tx1"/>
            </a:solidFill>
            <a:miter lim="800000"/>
            <a:headEnd/>
            <a:tailEnd/>
          </a:ln>
        </p:spPr>
        <p:txBody>
          <a:bodyPr wrap="none" anchor="ctr"/>
          <a:lstStyle/>
          <a:p>
            <a:pPr algn="ctr"/>
            <a:r>
              <a:rPr lang="en-US" sz="2800"/>
              <a:t>Class</a:t>
            </a:r>
          </a:p>
          <a:p>
            <a:pPr algn="ctr"/>
            <a:r>
              <a:rPr lang="en-US" sz="2800"/>
              <a:t>File</a:t>
            </a:r>
          </a:p>
        </p:txBody>
      </p:sp>
      <p:sp>
        <p:nvSpPr>
          <p:cNvPr id="1670186" name="Rectangle 42"/>
          <p:cNvSpPr>
            <a:spLocks noChangeArrowheads="1"/>
          </p:cNvSpPr>
          <p:nvPr/>
        </p:nvSpPr>
        <p:spPr bwMode="auto">
          <a:xfrm>
            <a:off x="3463925" y="5253038"/>
            <a:ext cx="1905000" cy="1143000"/>
          </a:xfrm>
          <a:prstGeom prst="rect">
            <a:avLst/>
          </a:prstGeom>
          <a:solidFill>
            <a:srgbClr val="FFCCFF"/>
          </a:solidFill>
          <a:ln w="9525">
            <a:solidFill>
              <a:schemeClr val="tx1"/>
            </a:solidFill>
            <a:miter lim="800000"/>
            <a:headEnd/>
            <a:tailEnd/>
          </a:ln>
        </p:spPr>
        <p:txBody>
          <a:bodyPr wrap="none" anchor="ctr"/>
          <a:lstStyle/>
          <a:p>
            <a:pPr algn="ctr"/>
            <a:r>
              <a:rPr lang="en-US" sz="2800"/>
              <a:t>Advisor</a:t>
            </a:r>
          </a:p>
          <a:p>
            <a:pPr algn="ctr"/>
            <a:r>
              <a:rPr lang="en-US" sz="2800"/>
              <a:t>File</a:t>
            </a:r>
          </a:p>
        </p:txBody>
      </p:sp>
      <p:sp>
        <p:nvSpPr>
          <p:cNvPr id="1670187" name="Line 43"/>
          <p:cNvSpPr>
            <a:spLocks noChangeShapeType="1"/>
          </p:cNvSpPr>
          <p:nvPr/>
        </p:nvSpPr>
        <p:spPr bwMode="auto">
          <a:xfrm>
            <a:off x="3235325" y="4262438"/>
            <a:ext cx="2133600" cy="0"/>
          </a:xfrm>
          <a:prstGeom prst="line">
            <a:avLst/>
          </a:prstGeom>
          <a:noFill/>
          <a:ln w="9525">
            <a:solidFill>
              <a:schemeClr val="tx1"/>
            </a:solidFill>
            <a:round/>
            <a:headEnd type="triangle" w="med" len="med"/>
            <a:tailEnd type="triangle" w="med" len="med"/>
          </a:ln>
        </p:spPr>
        <p:txBody>
          <a:bodyPr/>
          <a:lstStyle/>
          <a:p>
            <a:endParaRPr lang="en-US"/>
          </a:p>
        </p:txBody>
      </p:sp>
      <p:sp>
        <p:nvSpPr>
          <p:cNvPr id="1670188" name="Line 44"/>
          <p:cNvSpPr>
            <a:spLocks noChangeShapeType="1"/>
          </p:cNvSpPr>
          <p:nvPr/>
        </p:nvSpPr>
        <p:spPr bwMode="auto">
          <a:xfrm>
            <a:off x="3235325" y="4643438"/>
            <a:ext cx="762000" cy="457200"/>
          </a:xfrm>
          <a:prstGeom prst="line">
            <a:avLst/>
          </a:prstGeom>
          <a:noFill/>
          <a:ln w="9525">
            <a:solidFill>
              <a:schemeClr val="tx1"/>
            </a:solidFill>
            <a:round/>
            <a:headEnd type="triangle" w="med" len="med"/>
            <a:tailEnd type="triangle" w="med" len="med"/>
          </a:ln>
        </p:spPr>
        <p:txBody>
          <a:bodyPr/>
          <a:lstStyle/>
          <a:p>
            <a:endParaRPr lang="en-US"/>
          </a:p>
        </p:txBody>
      </p:sp>
      <p:sp>
        <p:nvSpPr>
          <p:cNvPr id="1670189" name="Line 45"/>
          <p:cNvSpPr>
            <a:spLocks noChangeShapeType="1"/>
          </p:cNvSpPr>
          <p:nvPr/>
        </p:nvSpPr>
        <p:spPr bwMode="auto">
          <a:xfrm flipV="1">
            <a:off x="4530725" y="4567238"/>
            <a:ext cx="838200" cy="533400"/>
          </a:xfrm>
          <a:prstGeom prst="line">
            <a:avLst/>
          </a:prstGeom>
          <a:noFill/>
          <a:ln w="9525">
            <a:solidFill>
              <a:schemeClr val="tx1"/>
            </a:solidFill>
            <a:round/>
            <a:headEnd type="triangle" w="med" len="med"/>
            <a:tailEnd type="triangle" w="med" len="med"/>
          </a:ln>
        </p:spPr>
        <p:txBody>
          <a:bodyPr/>
          <a:lstStyle/>
          <a:p>
            <a:endParaRPr lang="en-US"/>
          </a:p>
        </p:txBody>
      </p:sp>
      <p:sp>
        <p:nvSpPr>
          <p:cNvPr id="1670190" name="Rectangle 46"/>
          <p:cNvSpPr>
            <a:spLocks noChangeArrowheads="1"/>
          </p:cNvSpPr>
          <p:nvPr/>
        </p:nvSpPr>
        <p:spPr bwMode="auto">
          <a:xfrm>
            <a:off x="644525" y="3652838"/>
            <a:ext cx="7772400" cy="2819400"/>
          </a:xfrm>
          <a:prstGeom prst="rect">
            <a:avLst/>
          </a:prstGeom>
          <a:noFill/>
          <a:ln w="76200">
            <a:solidFill>
              <a:srgbClr val="FF0000"/>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70147">
                                            <p:txEl>
                                              <p:pRg st="0" end="0"/>
                                            </p:txEl>
                                          </p:spTgt>
                                        </p:tgtEl>
                                        <p:attrNameLst>
                                          <p:attrName>style.visibility</p:attrName>
                                        </p:attrNameLst>
                                      </p:cBhvr>
                                      <p:to>
                                        <p:strVal val="visible"/>
                                      </p:to>
                                    </p:set>
                                    <p:animEffect transition="in" filter="wipe(up)">
                                      <p:cBhvr>
                                        <p:cTn id="7" dur="500"/>
                                        <p:tgtEl>
                                          <p:spTgt spid="1670147">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670184"/>
                                        </p:tgtEl>
                                        <p:attrNameLst>
                                          <p:attrName>style.visibility</p:attrName>
                                        </p:attrNameLst>
                                      </p:cBhvr>
                                      <p:to>
                                        <p:strVal val="visible"/>
                                      </p:to>
                                    </p:set>
                                    <p:animEffect transition="in" filter="dissolve">
                                      <p:cBhvr>
                                        <p:cTn id="11" dur="500"/>
                                        <p:tgtEl>
                                          <p:spTgt spid="1670184"/>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1670185"/>
                                        </p:tgtEl>
                                        <p:attrNameLst>
                                          <p:attrName>style.visibility</p:attrName>
                                        </p:attrNameLst>
                                      </p:cBhvr>
                                      <p:to>
                                        <p:strVal val="visible"/>
                                      </p:to>
                                    </p:set>
                                    <p:animEffect transition="in" filter="dissolve">
                                      <p:cBhvr>
                                        <p:cTn id="15" dur="500"/>
                                        <p:tgtEl>
                                          <p:spTgt spid="1670185"/>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1670186"/>
                                        </p:tgtEl>
                                        <p:attrNameLst>
                                          <p:attrName>style.visibility</p:attrName>
                                        </p:attrNameLst>
                                      </p:cBhvr>
                                      <p:to>
                                        <p:strVal val="visible"/>
                                      </p:to>
                                    </p:set>
                                    <p:animEffect transition="in" filter="dissolve">
                                      <p:cBhvr>
                                        <p:cTn id="19" dur="500"/>
                                        <p:tgtEl>
                                          <p:spTgt spid="1670186"/>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1670187"/>
                                        </p:tgtEl>
                                        <p:attrNameLst>
                                          <p:attrName>style.visibility</p:attrName>
                                        </p:attrNameLst>
                                      </p:cBhvr>
                                      <p:to>
                                        <p:strVal val="visible"/>
                                      </p:to>
                                    </p:set>
                                    <p:animEffect transition="in" filter="dissolve">
                                      <p:cBhvr>
                                        <p:cTn id="23" dur="500"/>
                                        <p:tgtEl>
                                          <p:spTgt spid="1670187"/>
                                        </p:tgtEl>
                                      </p:cBhvr>
                                    </p:animEffect>
                                  </p:childTnLst>
                                </p:cTn>
                              </p:par>
                            </p:childTnLst>
                          </p:cTn>
                        </p:par>
                        <p:par>
                          <p:cTn id="24" fill="hold">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1670188"/>
                                        </p:tgtEl>
                                        <p:attrNameLst>
                                          <p:attrName>style.visibility</p:attrName>
                                        </p:attrNameLst>
                                      </p:cBhvr>
                                      <p:to>
                                        <p:strVal val="visible"/>
                                      </p:to>
                                    </p:set>
                                    <p:animEffect transition="in" filter="dissolve">
                                      <p:cBhvr>
                                        <p:cTn id="27" dur="500"/>
                                        <p:tgtEl>
                                          <p:spTgt spid="1670188"/>
                                        </p:tgtEl>
                                      </p:cBhvr>
                                    </p:animEffect>
                                  </p:childTnLst>
                                </p:cTn>
                              </p:par>
                            </p:childTnLst>
                          </p:cTn>
                        </p:par>
                        <p:par>
                          <p:cTn id="28" fill="hold">
                            <p:stCondLst>
                              <p:cond delay="3000"/>
                            </p:stCondLst>
                            <p:childTnLst>
                              <p:par>
                                <p:cTn id="29" presetID="9" presetClass="entr" presetSubtype="0" fill="hold" grpId="0" nodeType="afterEffect">
                                  <p:stCondLst>
                                    <p:cond delay="0"/>
                                  </p:stCondLst>
                                  <p:childTnLst>
                                    <p:set>
                                      <p:cBhvr>
                                        <p:cTn id="30" dur="1" fill="hold">
                                          <p:stCondLst>
                                            <p:cond delay="0"/>
                                          </p:stCondLst>
                                        </p:cTn>
                                        <p:tgtEl>
                                          <p:spTgt spid="1670189"/>
                                        </p:tgtEl>
                                        <p:attrNameLst>
                                          <p:attrName>style.visibility</p:attrName>
                                        </p:attrNameLst>
                                      </p:cBhvr>
                                      <p:to>
                                        <p:strVal val="visible"/>
                                      </p:to>
                                    </p:set>
                                    <p:animEffect transition="in" filter="dissolve">
                                      <p:cBhvr>
                                        <p:cTn id="31" dur="500"/>
                                        <p:tgtEl>
                                          <p:spTgt spid="1670189"/>
                                        </p:tgtEl>
                                      </p:cBhvr>
                                    </p:animEffect>
                                  </p:childTnLst>
                                </p:cTn>
                              </p:par>
                            </p:childTnLst>
                          </p:cTn>
                        </p:par>
                        <p:par>
                          <p:cTn id="32" fill="hold">
                            <p:stCondLst>
                              <p:cond delay="3500"/>
                            </p:stCondLst>
                            <p:childTnLst>
                              <p:par>
                                <p:cTn id="33" presetID="23" presetClass="entr" presetSubtype="16" fill="hold" grpId="0" nodeType="afterEffect">
                                  <p:stCondLst>
                                    <p:cond delay="0"/>
                                  </p:stCondLst>
                                  <p:childTnLst>
                                    <p:set>
                                      <p:cBhvr>
                                        <p:cTn id="34" dur="1" fill="hold">
                                          <p:stCondLst>
                                            <p:cond delay="0"/>
                                          </p:stCondLst>
                                        </p:cTn>
                                        <p:tgtEl>
                                          <p:spTgt spid="1670190"/>
                                        </p:tgtEl>
                                        <p:attrNameLst>
                                          <p:attrName>style.visibility</p:attrName>
                                        </p:attrNameLst>
                                      </p:cBhvr>
                                      <p:to>
                                        <p:strVal val="visible"/>
                                      </p:to>
                                    </p:set>
                                    <p:anim calcmode="lin" valueType="num">
                                      <p:cBhvr>
                                        <p:cTn id="35" dur="500" fill="hold"/>
                                        <p:tgtEl>
                                          <p:spTgt spid="1670190"/>
                                        </p:tgtEl>
                                        <p:attrNameLst>
                                          <p:attrName>ppt_w</p:attrName>
                                        </p:attrNameLst>
                                      </p:cBhvr>
                                      <p:tavLst>
                                        <p:tav tm="0">
                                          <p:val>
                                            <p:fltVal val="0"/>
                                          </p:val>
                                        </p:tav>
                                        <p:tav tm="100000">
                                          <p:val>
                                            <p:strVal val="#ppt_w"/>
                                          </p:val>
                                        </p:tav>
                                      </p:tavLst>
                                    </p:anim>
                                    <p:anim calcmode="lin" valueType="num">
                                      <p:cBhvr>
                                        <p:cTn id="36" dur="500" fill="hold"/>
                                        <p:tgtEl>
                                          <p:spTgt spid="167019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0147" grpId="0" build="p" bldLvl="5" autoUpdateAnimBg="0"/>
      <p:bldP spid="1670184" grpId="0" animBg="1" autoUpdateAnimBg="0"/>
      <p:bldP spid="1670185" grpId="0" animBg="1" autoUpdateAnimBg="0"/>
      <p:bldP spid="1670186" grpId="0" animBg="1" autoUpdateAnimBg="0"/>
      <p:bldP spid="1670187" grpId="0" animBg="1"/>
      <p:bldP spid="1670188" grpId="0" animBg="1"/>
      <p:bldP spid="1670189" grpId="0" animBg="1"/>
      <p:bldP spid="1670190"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FILE VS. DATABASES</a:t>
            </a:r>
          </a:p>
        </p:txBody>
      </p:sp>
      <p:sp>
        <p:nvSpPr>
          <p:cNvPr id="1570819" name="Rectangle 3"/>
          <p:cNvSpPr>
            <a:spLocks noGrp="1" noChangeArrowheads="1"/>
          </p:cNvSpPr>
          <p:nvPr>
            <p:ph type="body" idx="1"/>
          </p:nvPr>
        </p:nvSpPr>
        <p:spPr>
          <a:xfrm>
            <a:off x="457200" y="1600200"/>
            <a:ext cx="8229600" cy="4724400"/>
          </a:xfrm>
        </p:spPr>
        <p:txBody>
          <a:bodyPr/>
          <a:lstStyle/>
          <a:p>
            <a:pPr eaLnBrk="1" hangingPunct="1"/>
            <a:r>
              <a:rPr lang="en-US" smtClean="0"/>
              <a:t>Database systems were developed to address the problems associated with the proliferation of master files.</a:t>
            </a:r>
          </a:p>
          <a:p>
            <a:pPr lvl="1" eaLnBrk="1" hangingPunct="1"/>
            <a:r>
              <a:rPr lang="en-US" smtClean="0"/>
              <a:t>For years, each time a new information need arose, companies created new files and programs.</a:t>
            </a:r>
          </a:p>
          <a:p>
            <a:pPr lvl="1" eaLnBrk="1" hangingPunct="1"/>
            <a:r>
              <a:rPr lang="en-US" smtClean="0"/>
              <a:t>The result:  a significant increase in the number of master files.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570819">
                                            <p:txEl>
                                              <p:pRg st="0" end="0"/>
                                            </p:txEl>
                                          </p:spTgt>
                                        </p:tgtEl>
                                        <p:attrNameLst>
                                          <p:attrName>style.visibility</p:attrName>
                                        </p:attrNameLst>
                                      </p:cBhvr>
                                      <p:to>
                                        <p:strVal val="visible"/>
                                      </p:to>
                                    </p:set>
                                    <p:animEffect transition="in" filter="wipe(up)">
                                      <p:cBhvr>
                                        <p:cTn id="7" dur="500"/>
                                        <p:tgtEl>
                                          <p:spTgt spid="15708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570819">
                                            <p:txEl>
                                              <p:pRg st="1" end="1"/>
                                            </p:txEl>
                                          </p:spTgt>
                                        </p:tgtEl>
                                        <p:attrNameLst>
                                          <p:attrName>style.visibility</p:attrName>
                                        </p:attrNameLst>
                                      </p:cBhvr>
                                      <p:to>
                                        <p:strVal val="visible"/>
                                      </p:to>
                                    </p:set>
                                    <p:animEffect transition="in" filter="wipe(up)">
                                      <p:cBhvr>
                                        <p:cTn id="12" dur="500"/>
                                        <p:tgtEl>
                                          <p:spTgt spid="15708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570819">
                                            <p:txEl>
                                              <p:pRg st="2" end="2"/>
                                            </p:txEl>
                                          </p:spTgt>
                                        </p:tgtEl>
                                        <p:attrNameLst>
                                          <p:attrName>style.visibility</p:attrName>
                                        </p:attrNameLst>
                                      </p:cBhvr>
                                      <p:to>
                                        <p:strVal val="visible"/>
                                      </p:to>
                                    </p:set>
                                    <p:animEffect transition="in" filter="wipe(up)">
                                      <p:cBhvr>
                                        <p:cTn id="17" dur="500"/>
                                        <p:tgtEl>
                                          <p:spTgt spid="15708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0819" grpId="0" build="p" bldLvl="5"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t>FILE VS. DATABASES</a:t>
            </a:r>
          </a:p>
        </p:txBody>
      </p:sp>
      <p:sp>
        <p:nvSpPr>
          <p:cNvPr id="1571843" name="Rectangle 3"/>
          <p:cNvSpPr>
            <a:spLocks noGrp="1" noChangeArrowheads="1"/>
          </p:cNvSpPr>
          <p:nvPr>
            <p:ph type="body" idx="1"/>
          </p:nvPr>
        </p:nvSpPr>
        <p:spPr>
          <a:xfrm>
            <a:off x="3657600" y="1600200"/>
            <a:ext cx="5029200" cy="4724400"/>
          </a:xfrm>
        </p:spPr>
        <p:txBody>
          <a:bodyPr/>
          <a:lstStyle/>
          <a:p>
            <a:pPr eaLnBrk="1" hangingPunct="1">
              <a:lnSpc>
                <a:spcPct val="80000"/>
              </a:lnSpc>
            </a:pPr>
            <a:r>
              <a:rPr lang="en-US" sz="2600" smtClean="0"/>
              <a:t>This proliferation of master files created problems:</a:t>
            </a:r>
          </a:p>
          <a:p>
            <a:pPr lvl="1" eaLnBrk="1" hangingPunct="1">
              <a:lnSpc>
                <a:spcPct val="80000"/>
              </a:lnSpc>
            </a:pPr>
            <a:r>
              <a:rPr lang="en-US" sz="2200" smtClean="0"/>
              <a:t>Often the same information was stored in multiple master files.</a:t>
            </a:r>
          </a:p>
          <a:p>
            <a:pPr lvl="1" eaLnBrk="1" hangingPunct="1">
              <a:lnSpc>
                <a:spcPct val="80000"/>
              </a:lnSpc>
            </a:pPr>
            <a:r>
              <a:rPr lang="en-US" sz="2200" smtClean="0"/>
              <a:t>Made it more difficult to effectively integrate data and obtain an organization-wide view of the data.</a:t>
            </a:r>
          </a:p>
          <a:p>
            <a:pPr lvl="1" eaLnBrk="1" hangingPunct="1">
              <a:lnSpc>
                <a:spcPct val="80000"/>
              </a:lnSpc>
            </a:pPr>
            <a:r>
              <a:rPr lang="en-US" sz="2200" smtClean="0"/>
              <a:t>Also, the same information may not have been consistent between files.</a:t>
            </a:r>
          </a:p>
          <a:p>
            <a:pPr lvl="2" eaLnBrk="1" hangingPunct="1">
              <a:lnSpc>
                <a:spcPct val="80000"/>
              </a:lnSpc>
            </a:pPr>
            <a:r>
              <a:rPr lang="en-US" sz="2200" smtClean="0"/>
              <a:t>If a student changed his phone number, it may have been updated in one master file but not another.</a:t>
            </a:r>
          </a:p>
        </p:txBody>
      </p:sp>
      <p:sp>
        <p:nvSpPr>
          <p:cNvPr id="28676" name="AutoShape 4"/>
          <p:cNvSpPr>
            <a:spLocks noChangeArrowheads="1"/>
          </p:cNvSpPr>
          <p:nvPr/>
        </p:nvSpPr>
        <p:spPr bwMode="auto">
          <a:xfrm>
            <a:off x="304800" y="1524000"/>
            <a:ext cx="1219200" cy="1524000"/>
          </a:xfrm>
          <a:prstGeom prst="flowChartMagneticDisk">
            <a:avLst/>
          </a:prstGeom>
          <a:solidFill>
            <a:srgbClr val="00CCFF"/>
          </a:solidFill>
          <a:ln w="9525">
            <a:solidFill>
              <a:schemeClr val="tx1"/>
            </a:solidFill>
            <a:round/>
            <a:headEnd/>
            <a:tailEnd/>
          </a:ln>
        </p:spPr>
        <p:txBody>
          <a:bodyPr wrap="none" anchor="ctr"/>
          <a:lstStyle/>
          <a:p>
            <a:pPr algn="ctr"/>
            <a:r>
              <a:rPr lang="en-US"/>
              <a:t>Master File 1</a:t>
            </a:r>
          </a:p>
          <a:p>
            <a:pPr algn="ctr"/>
            <a:r>
              <a:rPr lang="en-US"/>
              <a:t>Fact A</a:t>
            </a:r>
          </a:p>
          <a:p>
            <a:pPr algn="ctr"/>
            <a:r>
              <a:rPr lang="en-US"/>
              <a:t>Fact B</a:t>
            </a:r>
          </a:p>
          <a:p>
            <a:pPr algn="ctr"/>
            <a:r>
              <a:rPr lang="en-US"/>
              <a:t>Fact C</a:t>
            </a:r>
          </a:p>
        </p:txBody>
      </p:sp>
      <p:sp>
        <p:nvSpPr>
          <p:cNvPr id="28677" name="AutoShape 7"/>
          <p:cNvSpPr>
            <a:spLocks noChangeArrowheads="1"/>
          </p:cNvSpPr>
          <p:nvPr/>
        </p:nvSpPr>
        <p:spPr bwMode="auto">
          <a:xfrm>
            <a:off x="304800" y="3276600"/>
            <a:ext cx="1219200" cy="1524000"/>
          </a:xfrm>
          <a:prstGeom prst="flowChartMagneticDisk">
            <a:avLst/>
          </a:prstGeom>
          <a:solidFill>
            <a:srgbClr val="00CCFF"/>
          </a:solidFill>
          <a:ln w="9525">
            <a:solidFill>
              <a:schemeClr val="tx1"/>
            </a:solidFill>
            <a:round/>
            <a:headEnd/>
            <a:tailEnd/>
          </a:ln>
        </p:spPr>
        <p:txBody>
          <a:bodyPr wrap="none" anchor="ctr"/>
          <a:lstStyle/>
          <a:p>
            <a:pPr algn="ctr"/>
            <a:r>
              <a:rPr lang="en-US"/>
              <a:t>Master File 2</a:t>
            </a:r>
          </a:p>
          <a:p>
            <a:pPr algn="ctr"/>
            <a:r>
              <a:rPr lang="en-US"/>
              <a:t>Fact A</a:t>
            </a:r>
          </a:p>
          <a:p>
            <a:pPr algn="ctr"/>
            <a:r>
              <a:rPr lang="en-US"/>
              <a:t>Fact D</a:t>
            </a:r>
          </a:p>
          <a:p>
            <a:pPr algn="ctr"/>
            <a:r>
              <a:rPr lang="en-US"/>
              <a:t>Fact F</a:t>
            </a:r>
          </a:p>
        </p:txBody>
      </p:sp>
      <p:sp>
        <p:nvSpPr>
          <p:cNvPr id="28678" name="AutoShape 8"/>
          <p:cNvSpPr>
            <a:spLocks noChangeArrowheads="1"/>
          </p:cNvSpPr>
          <p:nvPr/>
        </p:nvSpPr>
        <p:spPr bwMode="auto">
          <a:xfrm>
            <a:off x="304800" y="5029200"/>
            <a:ext cx="1219200" cy="1524000"/>
          </a:xfrm>
          <a:prstGeom prst="flowChartMagneticDisk">
            <a:avLst/>
          </a:prstGeom>
          <a:solidFill>
            <a:srgbClr val="00CCFF"/>
          </a:solidFill>
          <a:ln w="9525">
            <a:solidFill>
              <a:schemeClr val="tx1"/>
            </a:solidFill>
            <a:round/>
            <a:headEnd/>
            <a:tailEnd/>
          </a:ln>
        </p:spPr>
        <p:txBody>
          <a:bodyPr wrap="none" anchor="ctr"/>
          <a:lstStyle/>
          <a:p>
            <a:pPr algn="ctr"/>
            <a:r>
              <a:rPr lang="en-US"/>
              <a:t>Master File 1</a:t>
            </a:r>
          </a:p>
          <a:p>
            <a:pPr algn="ctr"/>
            <a:r>
              <a:rPr lang="en-US"/>
              <a:t>Fact A</a:t>
            </a:r>
          </a:p>
          <a:p>
            <a:pPr algn="ctr"/>
            <a:r>
              <a:rPr lang="en-US"/>
              <a:t>Fact B</a:t>
            </a:r>
          </a:p>
          <a:p>
            <a:pPr algn="ctr"/>
            <a:r>
              <a:rPr lang="en-US"/>
              <a:t>Fact F</a:t>
            </a:r>
          </a:p>
        </p:txBody>
      </p:sp>
      <p:sp>
        <p:nvSpPr>
          <p:cNvPr id="28679" name="Rectangle 9"/>
          <p:cNvSpPr>
            <a:spLocks noChangeArrowheads="1"/>
          </p:cNvSpPr>
          <p:nvPr/>
        </p:nvSpPr>
        <p:spPr bwMode="auto">
          <a:xfrm>
            <a:off x="1981200" y="1905000"/>
            <a:ext cx="1371600" cy="685800"/>
          </a:xfrm>
          <a:prstGeom prst="rect">
            <a:avLst/>
          </a:prstGeom>
          <a:solidFill>
            <a:srgbClr val="00CCFF"/>
          </a:solidFill>
          <a:ln w="9525">
            <a:solidFill>
              <a:schemeClr val="tx1"/>
            </a:solidFill>
            <a:miter lim="800000"/>
            <a:headEnd/>
            <a:tailEnd/>
          </a:ln>
        </p:spPr>
        <p:txBody>
          <a:bodyPr wrap="none" anchor="ctr"/>
          <a:lstStyle/>
          <a:p>
            <a:pPr algn="ctr"/>
            <a:r>
              <a:rPr lang="en-US" sz="1600"/>
              <a:t>Enrollment</a:t>
            </a:r>
          </a:p>
          <a:p>
            <a:pPr algn="ctr"/>
            <a:r>
              <a:rPr lang="en-US" sz="1600"/>
              <a:t>Program</a:t>
            </a:r>
          </a:p>
        </p:txBody>
      </p:sp>
      <p:sp>
        <p:nvSpPr>
          <p:cNvPr id="28680" name="Rectangle 10"/>
          <p:cNvSpPr>
            <a:spLocks noChangeArrowheads="1"/>
          </p:cNvSpPr>
          <p:nvPr/>
        </p:nvSpPr>
        <p:spPr bwMode="auto">
          <a:xfrm>
            <a:off x="1981200" y="3733800"/>
            <a:ext cx="1371600" cy="685800"/>
          </a:xfrm>
          <a:prstGeom prst="rect">
            <a:avLst/>
          </a:prstGeom>
          <a:solidFill>
            <a:srgbClr val="00CCFF"/>
          </a:solidFill>
          <a:ln w="9525">
            <a:solidFill>
              <a:schemeClr val="tx1"/>
            </a:solidFill>
            <a:miter lim="800000"/>
            <a:headEnd/>
            <a:tailEnd/>
          </a:ln>
        </p:spPr>
        <p:txBody>
          <a:bodyPr wrap="none" anchor="ctr"/>
          <a:lstStyle/>
          <a:p>
            <a:pPr algn="ctr"/>
            <a:r>
              <a:rPr lang="en-US" sz="1600"/>
              <a:t>Fin. Aid</a:t>
            </a:r>
          </a:p>
          <a:p>
            <a:pPr algn="ctr"/>
            <a:r>
              <a:rPr lang="en-US" sz="1600"/>
              <a:t>Program</a:t>
            </a:r>
          </a:p>
        </p:txBody>
      </p:sp>
      <p:sp>
        <p:nvSpPr>
          <p:cNvPr id="28681" name="Rectangle 11"/>
          <p:cNvSpPr>
            <a:spLocks noChangeArrowheads="1"/>
          </p:cNvSpPr>
          <p:nvPr/>
        </p:nvSpPr>
        <p:spPr bwMode="auto">
          <a:xfrm>
            <a:off x="1981200" y="5410200"/>
            <a:ext cx="1371600" cy="685800"/>
          </a:xfrm>
          <a:prstGeom prst="rect">
            <a:avLst/>
          </a:prstGeom>
          <a:solidFill>
            <a:srgbClr val="00CCFF"/>
          </a:solidFill>
          <a:ln w="9525">
            <a:solidFill>
              <a:schemeClr val="tx1"/>
            </a:solidFill>
            <a:miter lim="800000"/>
            <a:headEnd/>
            <a:tailEnd/>
          </a:ln>
        </p:spPr>
        <p:txBody>
          <a:bodyPr wrap="none" anchor="ctr"/>
          <a:lstStyle/>
          <a:p>
            <a:pPr algn="ctr"/>
            <a:r>
              <a:rPr lang="en-US" sz="1600"/>
              <a:t>Grades</a:t>
            </a:r>
          </a:p>
          <a:p>
            <a:pPr algn="ctr"/>
            <a:r>
              <a:rPr lang="en-US" sz="1600"/>
              <a:t>Program</a:t>
            </a:r>
          </a:p>
        </p:txBody>
      </p:sp>
      <p:sp>
        <p:nvSpPr>
          <p:cNvPr id="28682" name="Line 12"/>
          <p:cNvSpPr>
            <a:spLocks noChangeShapeType="1"/>
          </p:cNvSpPr>
          <p:nvPr/>
        </p:nvSpPr>
        <p:spPr bwMode="auto">
          <a:xfrm>
            <a:off x="1524000" y="5715000"/>
            <a:ext cx="457200" cy="0"/>
          </a:xfrm>
          <a:prstGeom prst="line">
            <a:avLst/>
          </a:prstGeom>
          <a:noFill/>
          <a:ln w="38100">
            <a:solidFill>
              <a:schemeClr val="tx1"/>
            </a:solidFill>
            <a:round/>
            <a:headEnd type="triangle" w="med" len="med"/>
            <a:tailEnd type="triangle" w="med" len="med"/>
          </a:ln>
        </p:spPr>
        <p:txBody>
          <a:bodyPr/>
          <a:lstStyle/>
          <a:p>
            <a:endParaRPr lang="en-US"/>
          </a:p>
        </p:txBody>
      </p:sp>
      <p:sp>
        <p:nvSpPr>
          <p:cNvPr id="28683" name="Line 13"/>
          <p:cNvSpPr>
            <a:spLocks noChangeShapeType="1"/>
          </p:cNvSpPr>
          <p:nvPr/>
        </p:nvSpPr>
        <p:spPr bwMode="auto">
          <a:xfrm>
            <a:off x="1524000" y="4038600"/>
            <a:ext cx="457200" cy="0"/>
          </a:xfrm>
          <a:prstGeom prst="line">
            <a:avLst/>
          </a:prstGeom>
          <a:noFill/>
          <a:ln w="38100">
            <a:solidFill>
              <a:schemeClr val="tx1"/>
            </a:solidFill>
            <a:round/>
            <a:headEnd type="triangle" w="med" len="med"/>
            <a:tailEnd type="triangle" w="med" len="med"/>
          </a:ln>
        </p:spPr>
        <p:txBody>
          <a:bodyPr/>
          <a:lstStyle/>
          <a:p>
            <a:endParaRPr lang="en-US"/>
          </a:p>
        </p:txBody>
      </p:sp>
      <p:sp>
        <p:nvSpPr>
          <p:cNvPr id="28684" name="Line 14"/>
          <p:cNvSpPr>
            <a:spLocks noChangeShapeType="1"/>
          </p:cNvSpPr>
          <p:nvPr/>
        </p:nvSpPr>
        <p:spPr bwMode="auto">
          <a:xfrm>
            <a:off x="1524000" y="2209800"/>
            <a:ext cx="457200" cy="0"/>
          </a:xfrm>
          <a:prstGeom prst="line">
            <a:avLst/>
          </a:prstGeom>
          <a:noFill/>
          <a:ln w="38100">
            <a:solidFill>
              <a:schemeClr val="tx1"/>
            </a:solidFill>
            <a:round/>
            <a:headEnd type="triangle" w="med" len="med"/>
            <a:tailEnd type="triangle"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571843">
                                            <p:txEl>
                                              <p:pRg st="0" end="0"/>
                                            </p:txEl>
                                          </p:spTgt>
                                        </p:tgtEl>
                                        <p:attrNameLst>
                                          <p:attrName>style.visibility</p:attrName>
                                        </p:attrNameLst>
                                      </p:cBhvr>
                                      <p:to>
                                        <p:strVal val="visible"/>
                                      </p:to>
                                    </p:set>
                                    <p:animEffect transition="in" filter="wipe(up)">
                                      <p:cBhvr>
                                        <p:cTn id="7" dur="500"/>
                                        <p:tgtEl>
                                          <p:spTgt spid="15718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571843">
                                            <p:txEl>
                                              <p:pRg st="1" end="1"/>
                                            </p:txEl>
                                          </p:spTgt>
                                        </p:tgtEl>
                                        <p:attrNameLst>
                                          <p:attrName>style.visibility</p:attrName>
                                        </p:attrNameLst>
                                      </p:cBhvr>
                                      <p:to>
                                        <p:strVal val="visible"/>
                                      </p:to>
                                    </p:set>
                                    <p:animEffect transition="in" filter="wipe(up)">
                                      <p:cBhvr>
                                        <p:cTn id="12" dur="500"/>
                                        <p:tgtEl>
                                          <p:spTgt spid="15718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571843">
                                            <p:txEl>
                                              <p:pRg st="2" end="2"/>
                                            </p:txEl>
                                          </p:spTgt>
                                        </p:tgtEl>
                                        <p:attrNameLst>
                                          <p:attrName>style.visibility</p:attrName>
                                        </p:attrNameLst>
                                      </p:cBhvr>
                                      <p:to>
                                        <p:strVal val="visible"/>
                                      </p:to>
                                    </p:set>
                                    <p:animEffect transition="in" filter="wipe(up)">
                                      <p:cBhvr>
                                        <p:cTn id="17" dur="500"/>
                                        <p:tgtEl>
                                          <p:spTgt spid="15718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571843">
                                            <p:txEl>
                                              <p:pRg st="3" end="3"/>
                                            </p:txEl>
                                          </p:spTgt>
                                        </p:tgtEl>
                                        <p:attrNameLst>
                                          <p:attrName>style.visibility</p:attrName>
                                        </p:attrNameLst>
                                      </p:cBhvr>
                                      <p:to>
                                        <p:strVal val="visible"/>
                                      </p:to>
                                    </p:set>
                                    <p:animEffect transition="in" filter="wipe(up)">
                                      <p:cBhvr>
                                        <p:cTn id="22" dur="500"/>
                                        <p:tgtEl>
                                          <p:spTgt spid="157184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571843">
                                            <p:txEl>
                                              <p:pRg st="4" end="4"/>
                                            </p:txEl>
                                          </p:spTgt>
                                        </p:tgtEl>
                                        <p:attrNameLst>
                                          <p:attrName>style.visibility</p:attrName>
                                        </p:attrNameLst>
                                      </p:cBhvr>
                                      <p:to>
                                        <p:strVal val="visible"/>
                                      </p:to>
                                    </p:set>
                                    <p:animEffect transition="in" filter="wipe(up)">
                                      <p:cBhvr>
                                        <p:cTn id="27" dur="500"/>
                                        <p:tgtEl>
                                          <p:spTgt spid="15718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1843" grpId="0" build="p" bldLvl="5"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mtClean="0"/>
              <a:t>FILE VS. DATABASES</a:t>
            </a:r>
          </a:p>
        </p:txBody>
      </p:sp>
      <p:sp>
        <p:nvSpPr>
          <p:cNvPr id="1572867" name="Rectangle 3"/>
          <p:cNvSpPr>
            <a:spLocks noGrp="1" noChangeArrowheads="1"/>
          </p:cNvSpPr>
          <p:nvPr>
            <p:ph type="body" idx="1"/>
          </p:nvPr>
        </p:nvSpPr>
        <p:spPr>
          <a:xfrm>
            <a:off x="4572000" y="1600200"/>
            <a:ext cx="4114800" cy="4724400"/>
          </a:xfrm>
        </p:spPr>
        <p:txBody>
          <a:bodyPr/>
          <a:lstStyle/>
          <a:p>
            <a:pPr eaLnBrk="1" hangingPunct="1"/>
            <a:r>
              <a:rPr lang="en-US" smtClean="0"/>
              <a:t>A database is a set of inter-related, centrally coordinated files. </a:t>
            </a:r>
          </a:p>
        </p:txBody>
      </p:sp>
      <p:sp>
        <p:nvSpPr>
          <p:cNvPr id="29700" name="AutoShape 4"/>
          <p:cNvSpPr>
            <a:spLocks noChangeArrowheads="1"/>
          </p:cNvSpPr>
          <p:nvPr/>
        </p:nvSpPr>
        <p:spPr bwMode="auto">
          <a:xfrm>
            <a:off x="1447800" y="1524000"/>
            <a:ext cx="1600200" cy="1524000"/>
          </a:xfrm>
          <a:prstGeom prst="flowChartMagneticDisk">
            <a:avLst/>
          </a:prstGeom>
          <a:solidFill>
            <a:srgbClr val="CCFF99"/>
          </a:solidFill>
          <a:ln w="9525">
            <a:solidFill>
              <a:schemeClr val="tx1"/>
            </a:solidFill>
            <a:round/>
            <a:headEnd/>
            <a:tailEnd/>
          </a:ln>
        </p:spPr>
        <p:txBody>
          <a:bodyPr wrap="none" anchor="ctr"/>
          <a:lstStyle/>
          <a:p>
            <a:pPr algn="ctr"/>
            <a:r>
              <a:rPr lang="en-US"/>
              <a:t>Database</a:t>
            </a:r>
          </a:p>
          <a:p>
            <a:pPr algn="ctr"/>
            <a:r>
              <a:rPr lang="en-US"/>
              <a:t>Fact A     Fact B</a:t>
            </a:r>
          </a:p>
          <a:p>
            <a:pPr algn="ctr"/>
            <a:r>
              <a:rPr lang="en-US"/>
              <a:t>Fact C     Fact D</a:t>
            </a:r>
          </a:p>
          <a:p>
            <a:pPr algn="ctr"/>
            <a:r>
              <a:rPr lang="en-US"/>
              <a:t>Fact E     Fact F</a:t>
            </a:r>
          </a:p>
        </p:txBody>
      </p:sp>
      <p:sp>
        <p:nvSpPr>
          <p:cNvPr id="29701" name="Rectangle 7"/>
          <p:cNvSpPr>
            <a:spLocks noChangeArrowheads="1"/>
          </p:cNvSpPr>
          <p:nvPr/>
        </p:nvSpPr>
        <p:spPr bwMode="auto">
          <a:xfrm>
            <a:off x="152400" y="5029200"/>
            <a:ext cx="1371600" cy="685800"/>
          </a:xfrm>
          <a:prstGeom prst="rect">
            <a:avLst/>
          </a:prstGeom>
          <a:solidFill>
            <a:srgbClr val="CCFF99"/>
          </a:solidFill>
          <a:ln w="9525">
            <a:solidFill>
              <a:schemeClr val="tx1"/>
            </a:solidFill>
            <a:miter lim="800000"/>
            <a:headEnd/>
            <a:tailEnd/>
          </a:ln>
        </p:spPr>
        <p:txBody>
          <a:bodyPr wrap="none" anchor="ctr"/>
          <a:lstStyle/>
          <a:p>
            <a:pPr algn="ctr"/>
            <a:r>
              <a:rPr lang="en-US" sz="1600"/>
              <a:t>Enrollment</a:t>
            </a:r>
          </a:p>
          <a:p>
            <a:pPr algn="ctr"/>
            <a:r>
              <a:rPr lang="en-US" sz="1600"/>
              <a:t>Program</a:t>
            </a:r>
          </a:p>
        </p:txBody>
      </p:sp>
      <p:sp>
        <p:nvSpPr>
          <p:cNvPr id="29702" name="Rectangle 8"/>
          <p:cNvSpPr>
            <a:spLocks noChangeArrowheads="1"/>
          </p:cNvSpPr>
          <p:nvPr/>
        </p:nvSpPr>
        <p:spPr bwMode="auto">
          <a:xfrm>
            <a:off x="1600200" y="5029200"/>
            <a:ext cx="1371600" cy="685800"/>
          </a:xfrm>
          <a:prstGeom prst="rect">
            <a:avLst/>
          </a:prstGeom>
          <a:solidFill>
            <a:srgbClr val="CCFF99"/>
          </a:solidFill>
          <a:ln w="9525">
            <a:solidFill>
              <a:schemeClr val="tx1"/>
            </a:solidFill>
            <a:miter lim="800000"/>
            <a:headEnd/>
            <a:tailEnd/>
          </a:ln>
        </p:spPr>
        <p:txBody>
          <a:bodyPr wrap="none" anchor="ctr"/>
          <a:lstStyle/>
          <a:p>
            <a:pPr algn="ctr"/>
            <a:r>
              <a:rPr lang="en-US" sz="1600"/>
              <a:t>Fin. Aid</a:t>
            </a:r>
          </a:p>
          <a:p>
            <a:pPr algn="ctr"/>
            <a:r>
              <a:rPr lang="en-US" sz="1600"/>
              <a:t>Program</a:t>
            </a:r>
          </a:p>
        </p:txBody>
      </p:sp>
      <p:sp>
        <p:nvSpPr>
          <p:cNvPr id="29703" name="Rectangle 9"/>
          <p:cNvSpPr>
            <a:spLocks noChangeArrowheads="1"/>
          </p:cNvSpPr>
          <p:nvPr/>
        </p:nvSpPr>
        <p:spPr bwMode="auto">
          <a:xfrm>
            <a:off x="3048000" y="5029200"/>
            <a:ext cx="1371600" cy="685800"/>
          </a:xfrm>
          <a:prstGeom prst="rect">
            <a:avLst/>
          </a:prstGeom>
          <a:solidFill>
            <a:srgbClr val="CCFF99"/>
          </a:solidFill>
          <a:ln w="9525">
            <a:solidFill>
              <a:schemeClr val="tx1"/>
            </a:solidFill>
            <a:miter lim="800000"/>
            <a:headEnd/>
            <a:tailEnd/>
          </a:ln>
        </p:spPr>
        <p:txBody>
          <a:bodyPr wrap="none" anchor="ctr"/>
          <a:lstStyle/>
          <a:p>
            <a:pPr algn="ctr"/>
            <a:r>
              <a:rPr lang="en-US" sz="1600"/>
              <a:t>Grades</a:t>
            </a:r>
          </a:p>
          <a:p>
            <a:pPr algn="ctr"/>
            <a:r>
              <a:rPr lang="en-US" sz="1600"/>
              <a:t>Program</a:t>
            </a:r>
          </a:p>
        </p:txBody>
      </p:sp>
      <p:sp>
        <p:nvSpPr>
          <p:cNvPr id="29704" name="Rectangle 13"/>
          <p:cNvSpPr>
            <a:spLocks noChangeArrowheads="1"/>
          </p:cNvSpPr>
          <p:nvPr/>
        </p:nvSpPr>
        <p:spPr bwMode="auto">
          <a:xfrm>
            <a:off x="1219200" y="3581400"/>
            <a:ext cx="1981200" cy="914400"/>
          </a:xfrm>
          <a:prstGeom prst="rect">
            <a:avLst/>
          </a:prstGeom>
          <a:solidFill>
            <a:srgbClr val="CCFF99"/>
          </a:solidFill>
          <a:ln w="9525">
            <a:solidFill>
              <a:schemeClr val="tx1"/>
            </a:solidFill>
            <a:miter lim="800000"/>
            <a:headEnd/>
            <a:tailEnd/>
          </a:ln>
        </p:spPr>
        <p:txBody>
          <a:bodyPr wrap="none" anchor="ctr"/>
          <a:lstStyle/>
          <a:p>
            <a:pPr algn="ctr"/>
            <a:r>
              <a:rPr lang="en-US" sz="1800"/>
              <a:t>Database</a:t>
            </a:r>
          </a:p>
          <a:p>
            <a:pPr algn="ctr"/>
            <a:r>
              <a:rPr lang="en-US" sz="1800"/>
              <a:t>Management</a:t>
            </a:r>
          </a:p>
          <a:p>
            <a:pPr algn="ctr"/>
            <a:r>
              <a:rPr lang="en-US" sz="1800"/>
              <a:t>System</a:t>
            </a:r>
          </a:p>
        </p:txBody>
      </p:sp>
      <p:sp>
        <p:nvSpPr>
          <p:cNvPr id="29705" name="Line 14"/>
          <p:cNvSpPr>
            <a:spLocks noChangeShapeType="1"/>
          </p:cNvSpPr>
          <p:nvPr/>
        </p:nvSpPr>
        <p:spPr bwMode="auto">
          <a:xfrm>
            <a:off x="2286000" y="3048000"/>
            <a:ext cx="0" cy="533400"/>
          </a:xfrm>
          <a:prstGeom prst="line">
            <a:avLst/>
          </a:prstGeom>
          <a:noFill/>
          <a:ln w="38100">
            <a:solidFill>
              <a:schemeClr val="tx1"/>
            </a:solidFill>
            <a:round/>
            <a:headEnd type="triangle" w="med" len="med"/>
            <a:tailEnd type="triangle" w="med" len="med"/>
          </a:ln>
        </p:spPr>
        <p:txBody>
          <a:bodyPr/>
          <a:lstStyle/>
          <a:p>
            <a:endParaRPr lang="en-US"/>
          </a:p>
        </p:txBody>
      </p:sp>
      <p:sp>
        <p:nvSpPr>
          <p:cNvPr id="29706" name="Line 15"/>
          <p:cNvSpPr>
            <a:spLocks noChangeShapeType="1"/>
          </p:cNvSpPr>
          <p:nvPr/>
        </p:nvSpPr>
        <p:spPr bwMode="auto">
          <a:xfrm>
            <a:off x="2209800" y="4495800"/>
            <a:ext cx="0" cy="533400"/>
          </a:xfrm>
          <a:prstGeom prst="line">
            <a:avLst/>
          </a:prstGeom>
          <a:noFill/>
          <a:ln w="38100">
            <a:solidFill>
              <a:schemeClr val="tx1"/>
            </a:solidFill>
            <a:round/>
            <a:headEnd type="triangle" w="med" len="med"/>
            <a:tailEnd type="triangle" w="med" len="med"/>
          </a:ln>
        </p:spPr>
        <p:txBody>
          <a:bodyPr/>
          <a:lstStyle/>
          <a:p>
            <a:endParaRPr lang="en-US"/>
          </a:p>
        </p:txBody>
      </p:sp>
      <p:sp>
        <p:nvSpPr>
          <p:cNvPr id="29707" name="Line 16"/>
          <p:cNvSpPr>
            <a:spLocks noChangeShapeType="1"/>
          </p:cNvSpPr>
          <p:nvPr/>
        </p:nvSpPr>
        <p:spPr bwMode="auto">
          <a:xfrm flipH="1">
            <a:off x="914400" y="4495800"/>
            <a:ext cx="762000" cy="533400"/>
          </a:xfrm>
          <a:prstGeom prst="line">
            <a:avLst/>
          </a:prstGeom>
          <a:noFill/>
          <a:ln w="38100">
            <a:solidFill>
              <a:schemeClr val="tx1"/>
            </a:solidFill>
            <a:round/>
            <a:headEnd type="triangle" w="med" len="med"/>
            <a:tailEnd type="triangle" w="med" len="med"/>
          </a:ln>
        </p:spPr>
        <p:txBody>
          <a:bodyPr/>
          <a:lstStyle/>
          <a:p>
            <a:endParaRPr lang="en-US"/>
          </a:p>
        </p:txBody>
      </p:sp>
      <p:sp>
        <p:nvSpPr>
          <p:cNvPr id="29708" name="Line 17"/>
          <p:cNvSpPr>
            <a:spLocks noChangeShapeType="1"/>
          </p:cNvSpPr>
          <p:nvPr/>
        </p:nvSpPr>
        <p:spPr bwMode="auto">
          <a:xfrm>
            <a:off x="2895600" y="4495800"/>
            <a:ext cx="838200" cy="533400"/>
          </a:xfrm>
          <a:prstGeom prst="line">
            <a:avLst/>
          </a:prstGeom>
          <a:noFill/>
          <a:ln w="38100">
            <a:solidFill>
              <a:schemeClr val="tx1"/>
            </a:solidFill>
            <a:round/>
            <a:headEnd type="triangle" w="med" len="med"/>
            <a:tailEnd type="triangle" w="med" len="med"/>
          </a:ln>
        </p:spPr>
        <p:txBody>
          <a:bodyPr/>
          <a:lstStyle/>
          <a:p>
            <a:endParaRPr lang="en-US"/>
          </a:p>
        </p:txBody>
      </p:sp>
      <p:sp>
        <p:nvSpPr>
          <p:cNvPr id="1572882" name="Line 18"/>
          <p:cNvSpPr>
            <a:spLocks noChangeShapeType="1"/>
          </p:cNvSpPr>
          <p:nvPr/>
        </p:nvSpPr>
        <p:spPr bwMode="auto">
          <a:xfrm flipH="1">
            <a:off x="3124200" y="2362200"/>
            <a:ext cx="1295400" cy="0"/>
          </a:xfrm>
          <a:prstGeom prst="line">
            <a:avLst/>
          </a:prstGeom>
          <a:noFill/>
          <a:ln w="57150">
            <a:solidFill>
              <a:srgbClr val="FF0000"/>
            </a:solidFill>
            <a:round/>
            <a:headEnd/>
            <a:tailEnd type="triangle"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572867">
                                            <p:txEl>
                                              <p:pRg st="0" end="0"/>
                                            </p:txEl>
                                          </p:spTgt>
                                        </p:tgtEl>
                                        <p:attrNameLst>
                                          <p:attrName>style.visibility</p:attrName>
                                        </p:attrNameLst>
                                      </p:cBhvr>
                                      <p:to>
                                        <p:strVal val="visible"/>
                                      </p:to>
                                    </p:set>
                                    <p:animEffect transition="in" filter="wipe(up)">
                                      <p:cBhvr>
                                        <p:cTn id="7" dur="500"/>
                                        <p:tgtEl>
                                          <p:spTgt spid="1572867">
                                            <p:txEl>
                                              <p:pRg st="0" end="0"/>
                                            </p:txEl>
                                          </p:spTgt>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1572882"/>
                                        </p:tgtEl>
                                        <p:attrNameLst>
                                          <p:attrName>style.visibility</p:attrName>
                                        </p:attrNameLst>
                                      </p:cBhvr>
                                      <p:to>
                                        <p:strVal val="visible"/>
                                      </p:to>
                                    </p:set>
                                    <p:animEffect transition="in" filter="wipe(right)">
                                      <p:cBhvr>
                                        <p:cTn id="11" dur="500"/>
                                        <p:tgtEl>
                                          <p:spTgt spid="15728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2867" grpId="0" build="p" bldLvl="5" autoUpdateAnimBg="0"/>
      <p:bldP spid="1572882"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t>FILE VS. DATABASES</a:t>
            </a:r>
          </a:p>
        </p:txBody>
      </p:sp>
      <p:sp>
        <p:nvSpPr>
          <p:cNvPr id="1574915" name="Rectangle 3"/>
          <p:cNvSpPr>
            <a:spLocks noGrp="1" noChangeArrowheads="1"/>
          </p:cNvSpPr>
          <p:nvPr>
            <p:ph type="body" idx="1"/>
          </p:nvPr>
        </p:nvSpPr>
        <p:spPr>
          <a:xfrm>
            <a:off x="4572000" y="1600200"/>
            <a:ext cx="4114800" cy="4724400"/>
          </a:xfrm>
        </p:spPr>
        <p:txBody>
          <a:bodyPr/>
          <a:lstStyle/>
          <a:p>
            <a:pPr eaLnBrk="1" hangingPunct="1">
              <a:lnSpc>
                <a:spcPct val="80000"/>
              </a:lnSpc>
            </a:pPr>
            <a:r>
              <a:rPr lang="en-US" sz="2400" smtClean="0"/>
              <a:t>The database approach treats data as an organizational resource that should be used by and managed for the entire organization, not just a particular department.</a:t>
            </a:r>
          </a:p>
          <a:p>
            <a:pPr eaLnBrk="1" hangingPunct="1">
              <a:lnSpc>
                <a:spcPct val="80000"/>
              </a:lnSpc>
            </a:pPr>
            <a:r>
              <a:rPr lang="en-US" sz="2400" smtClean="0"/>
              <a:t>A </a:t>
            </a:r>
            <a:r>
              <a:rPr lang="en-US" sz="2400" b="1" i="1" smtClean="0"/>
              <a:t>database management system (DBMS)</a:t>
            </a:r>
            <a:r>
              <a:rPr lang="en-US" sz="2400" smtClean="0"/>
              <a:t> serves as the interface between the database and the various application programs.</a:t>
            </a:r>
          </a:p>
        </p:txBody>
      </p:sp>
      <p:sp>
        <p:nvSpPr>
          <p:cNvPr id="30724" name="AutoShape 4"/>
          <p:cNvSpPr>
            <a:spLocks noChangeArrowheads="1"/>
          </p:cNvSpPr>
          <p:nvPr/>
        </p:nvSpPr>
        <p:spPr bwMode="auto">
          <a:xfrm>
            <a:off x="1447800" y="1524000"/>
            <a:ext cx="1600200" cy="1524000"/>
          </a:xfrm>
          <a:prstGeom prst="flowChartMagneticDisk">
            <a:avLst/>
          </a:prstGeom>
          <a:solidFill>
            <a:srgbClr val="CCFF99"/>
          </a:solidFill>
          <a:ln w="9525">
            <a:solidFill>
              <a:schemeClr val="tx1"/>
            </a:solidFill>
            <a:round/>
            <a:headEnd/>
            <a:tailEnd/>
          </a:ln>
        </p:spPr>
        <p:txBody>
          <a:bodyPr wrap="none" anchor="ctr"/>
          <a:lstStyle/>
          <a:p>
            <a:pPr algn="ctr"/>
            <a:r>
              <a:rPr lang="en-US"/>
              <a:t>Database</a:t>
            </a:r>
          </a:p>
          <a:p>
            <a:pPr algn="ctr"/>
            <a:r>
              <a:rPr lang="en-US"/>
              <a:t>Fact A     Fact B</a:t>
            </a:r>
          </a:p>
          <a:p>
            <a:pPr algn="ctr"/>
            <a:r>
              <a:rPr lang="en-US"/>
              <a:t>Fact C     Fact D</a:t>
            </a:r>
          </a:p>
          <a:p>
            <a:pPr algn="ctr"/>
            <a:r>
              <a:rPr lang="en-US"/>
              <a:t>Fact E     Fact F</a:t>
            </a:r>
          </a:p>
        </p:txBody>
      </p:sp>
      <p:sp>
        <p:nvSpPr>
          <p:cNvPr id="30725" name="Rectangle 5"/>
          <p:cNvSpPr>
            <a:spLocks noChangeArrowheads="1"/>
          </p:cNvSpPr>
          <p:nvPr/>
        </p:nvSpPr>
        <p:spPr bwMode="auto">
          <a:xfrm>
            <a:off x="152400" y="5029200"/>
            <a:ext cx="1371600" cy="685800"/>
          </a:xfrm>
          <a:prstGeom prst="rect">
            <a:avLst/>
          </a:prstGeom>
          <a:solidFill>
            <a:srgbClr val="CCFF99"/>
          </a:solidFill>
          <a:ln w="9525">
            <a:solidFill>
              <a:schemeClr val="tx1"/>
            </a:solidFill>
            <a:miter lim="800000"/>
            <a:headEnd/>
            <a:tailEnd/>
          </a:ln>
        </p:spPr>
        <p:txBody>
          <a:bodyPr wrap="none" anchor="ctr"/>
          <a:lstStyle/>
          <a:p>
            <a:pPr algn="ctr"/>
            <a:r>
              <a:rPr lang="en-US" sz="1600"/>
              <a:t>Enrollment</a:t>
            </a:r>
          </a:p>
          <a:p>
            <a:pPr algn="ctr"/>
            <a:r>
              <a:rPr lang="en-US" sz="1600"/>
              <a:t>Program</a:t>
            </a:r>
          </a:p>
        </p:txBody>
      </p:sp>
      <p:sp>
        <p:nvSpPr>
          <p:cNvPr id="30726" name="Rectangle 6"/>
          <p:cNvSpPr>
            <a:spLocks noChangeArrowheads="1"/>
          </p:cNvSpPr>
          <p:nvPr/>
        </p:nvSpPr>
        <p:spPr bwMode="auto">
          <a:xfrm>
            <a:off x="1600200" y="5029200"/>
            <a:ext cx="1371600" cy="685800"/>
          </a:xfrm>
          <a:prstGeom prst="rect">
            <a:avLst/>
          </a:prstGeom>
          <a:solidFill>
            <a:srgbClr val="CCFF99"/>
          </a:solidFill>
          <a:ln w="9525">
            <a:solidFill>
              <a:schemeClr val="tx1"/>
            </a:solidFill>
            <a:miter lim="800000"/>
            <a:headEnd/>
            <a:tailEnd/>
          </a:ln>
        </p:spPr>
        <p:txBody>
          <a:bodyPr wrap="none" anchor="ctr"/>
          <a:lstStyle/>
          <a:p>
            <a:pPr algn="ctr"/>
            <a:r>
              <a:rPr lang="en-US" sz="1600"/>
              <a:t>Fin. Aid</a:t>
            </a:r>
          </a:p>
          <a:p>
            <a:pPr algn="ctr"/>
            <a:r>
              <a:rPr lang="en-US" sz="1600"/>
              <a:t>Program</a:t>
            </a:r>
          </a:p>
        </p:txBody>
      </p:sp>
      <p:sp>
        <p:nvSpPr>
          <p:cNvPr id="30727" name="Rectangle 7"/>
          <p:cNvSpPr>
            <a:spLocks noChangeArrowheads="1"/>
          </p:cNvSpPr>
          <p:nvPr/>
        </p:nvSpPr>
        <p:spPr bwMode="auto">
          <a:xfrm>
            <a:off x="3048000" y="5029200"/>
            <a:ext cx="1371600" cy="685800"/>
          </a:xfrm>
          <a:prstGeom prst="rect">
            <a:avLst/>
          </a:prstGeom>
          <a:solidFill>
            <a:srgbClr val="CCFF99"/>
          </a:solidFill>
          <a:ln w="9525">
            <a:solidFill>
              <a:schemeClr val="tx1"/>
            </a:solidFill>
            <a:miter lim="800000"/>
            <a:headEnd/>
            <a:tailEnd/>
          </a:ln>
        </p:spPr>
        <p:txBody>
          <a:bodyPr wrap="none" anchor="ctr"/>
          <a:lstStyle/>
          <a:p>
            <a:pPr algn="ctr"/>
            <a:r>
              <a:rPr lang="en-US" sz="1600"/>
              <a:t>Grades</a:t>
            </a:r>
          </a:p>
          <a:p>
            <a:pPr algn="ctr"/>
            <a:r>
              <a:rPr lang="en-US" sz="1600"/>
              <a:t>Program</a:t>
            </a:r>
          </a:p>
        </p:txBody>
      </p:sp>
      <p:sp>
        <p:nvSpPr>
          <p:cNvPr id="30728" name="Rectangle 8"/>
          <p:cNvSpPr>
            <a:spLocks noChangeArrowheads="1"/>
          </p:cNvSpPr>
          <p:nvPr/>
        </p:nvSpPr>
        <p:spPr bwMode="auto">
          <a:xfrm>
            <a:off x="1219200" y="3581400"/>
            <a:ext cx="1981200" cy="914400"/>
          </a:xfrm>
          <a:prstGeom prst="rect">
            <a:avLst/>
          </a:prstGeom>
          <a:solidFill>
            <a:srgbClr val="CCFF99"/>
          </a:solidFill>
          <a:ln w="9525">
            <a:solidFill>
              <a:schemeClr val="tx1"/>
            </a:solidFill>
            <a:miter lim="800000"/>
            <a:headEnd/>
            <a:tailEnd/>
          </a:ln>
        </p:spPr>
        <p:txBody>
          <a:bodyPr wrap="none" anchor="ctr"/>
          <a:lstStyle/>
          <a:p>
            <a:pPr algn="ctr"/>
            <a:r>
              <a:rPr lang="en-US" sz="1800"/>
              <a:t>Database</a:t>
            </a:r>
          </a:p>
          <a:p>
            <a:pPr algn="ctr"/>
            <a:r>
              <a:rPr lang="en-US" sz="1800"/>
              <a:t>Management</a:t>
            </a:r>
          </a:p>
          <a:p>
            <a:pPr algn="ctr"/>
            <a:r>
              <a:rPr lang="en-US" sz="1800"/>
              <a:t>System</a:t>
            </a:r>
          </a:p>
        </p:txBody>
      </p:sp>
      <p:sp>
        <p:nvSpPr>
          <p:cNvPr id="30729" name="Line 9"/>
          <p:cNvSpPr>
            <a:spLocks noChangeShapeType="1"/>
          </p:cNvSpPr>
          <p:nvPr/>
        </p:nvSpPr>
        <p:spPr bwMode="auto">
          <a:xfrm>
            <a:off x="2286000" y="3048000"/>
            <a:ext cx="0" cy="533400"/>
          </a:xfrm>
          <a:prstGeom prst="line">
            <a:avLst/>
          </a:prstGeom>
          <a:noFill/>
          <a:ln w="38100">
            <a:solidFill>
              <a:schemeClr val="tx1"/>
            </a:solidFill>
            <a:round/>
            <a:headEnd type="triangle" w="med" len="med"/>
            <a:tailEnd type="triangle" w="med" len="med"/>
          </a:ln>
        </p:spPr>
        <p:txBody>
          <a:bodyPr/>
          <a:lstStyle/>
          <a:p>
            <a:endParaRPr lang="en-US"/>
          </a:p>
        </p:txBody>
      </p:sp>
      <p:sp>
        <p:nvSpPr>
          <p:cNvPr id="30730" name="Line 10"/>
          <p:cNvSpPr>
            <a:spLocks noChangeShapeType="1"/>
          </p:cNvSpPr>
          <p:nvPr/>
        </p:nvSpPr>
        <p:spPr bwMode="auto">
          <a:xfrm>
            <a:off x="2209800" y="4495800"/>
            <a:ext cx="0" cy="533400"/>
          </a:xfrm>
          <a:prstGeom prst="line">
            <a:avLst/>
          </a:prstGeom>
          <a:noFill/>
          <a:ln w="38100">
            <a:solidFill>
              <a:schemeClr val="tx1"/>
            </a:solidFill>
            <a:round/>
            <a:headEnd type="triangle" w="med" len="med"/>
            <a:tailEnd type="triangle" w="med" len="med"/>
          </a:ln>
        </p:spPr>
        <p:txBody>
          <a:bodyPr/>
          <a:lstStyle/>
          <a:p>
            <a:endParaRPr lang="en-US"/>
          </a:p>
        </p:txBody>
      </p:sp>
      <p:sp>
        <p:nvSpPr>
          <p:cNvPr id="30731" name="Line 11"/>
          <p:cNvSpPr>
            <a:spLocks noChangeShapeType="1"/>
          </p:cNvSpPr>
          <p:nvPr/>
        </p:nvSpPr>
        <p:spPr bwMode="auto">
          <a:xfrm flipH="1">
            <a:off x="914400" y="4495800"/>
            <a:ext cx="762000" cy="533400"/>
          </a:xfrm>
          <a:prstGeom prst="line">
            <a:avLst/>
          </a:prstGeom>
          <a:noFill/>
          <a:ln w="38100">
            <a:solidFill>
              <a:schemeClr val="tx1"/>
            </a:solidFill>
            <a:round/>
            <a:headEnd type="triangle" w="med" len="med"/>
            <a:tailEnd type="triangle" w="med" len="med"/>
          </a:ln>
        </p:spPr>
        <p:txBody>
          <a:bodyPr/>
          <a:lstStyle/>
          <a:p>
            <a:endParaRPr lang="en-US"/>
          </a:p>
        </p:txBody>
      </p:sp>
      <p:sp>
        <p:nvSpPr>
          <p:cNvPr id="30732" name="Line 12"/>
          <p:cNvSpPr>
            <a:spLocks noChangeShapeType="1"/>
          </p:cNvSpPr>
          <p:nvPr/>
        </p:nvSpPr>
        <p:spPr bwMode="auto">
          <a:xfrm>
            <a:off x="2895600" y="4495800"/>
            <a:ext cx="838200" cy="533400"/>
          </a:xfrm>
          <a:prstGeom prst="line">
            <a:avLst/>
          </a:prstGeom>
          <a:noFill/>
          <a:ln w="38100">
            <a:solidFill>
              <a:schemeClr val="tx1"/>
            </a:solidFill>
            <a:round/>
            <a:headEnd type="triangle" w="med" len="med"/>
            <a:tailEnd type="triangle" w="med" len="med"/>
          </a:ln>
        </p:spPr>
        <p:txBody>
          <a:bodyPr/>
          <a:lstStyle/>
          <a:p>
            <a:endParaRPr lang="en-US"/>
          </a:p>
        </p:txBody>
      </p:sp>
      <p:sp>
        <p:nvSpPr>
          <p:cNvPr id="1574925" name="Line 13"/>
          <p:cNvSpPr>
            <a:spLocks noChangeShapeType="1"/>
          </p:cNvSpPr>
          <p:nvPr/>
        </p:nvSpPr>
        <p:spPr bwMode="auto">
          <a:xfrm flipH="1">
            <a:off x="3276600" y="3810000"/>
            <a:ext cx="1295400" cy="0"/>
          </a:xfrm>
          <a:prstGeom prst="line">
            <a:avLst/>
          </a:prstGeom>
          <a:noFill/>
          <a:ln w="57150">
            <a:solidFill>
              <a:srgbClr val="FF0000"/>
            </a:solidFill>
            <a:round/>
            <a:headEnd/>
            <a:tailEnd type="triangle"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574915">
                                            <p:txEl>
                                              <p:pRg st="0" end="0"/>
                                            </p:txEl>
                                          </p:spTgt>
                                        </p:tgtEl>
                                        <p:attrNameLst>
                                          <p:attrName>style.visibility</p:attrName>
                                        </p:attrNameLst>
                                      </p:cBhvr>
                                      <p:to>
                                        <p:strVal val="visible"/>
                                      </p:to>
                                    </p:set>
                                    <p:animEffect transition="in" filter="wipe(up)">
                                      <p:cBhvr>
                                        <p:cTn id="7" dur="500"/>
                                        <p:tgtEl>
                                          <p:spTgt spid="15749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574915">
                                            <p:txEl>
                                              <p:pRg st="1" end="1"/>
                                            </p:txEl>
                                          </p:spTgt>
                                        </p:tgtEl>
                                        <p:attrNameLst>
                                          <p:attrName>style.visibility</p:attrName>
                                        </p:attrNameLst>
                                      </p:cBhvr>
                                      <p:to>
                                        <p:strVal val="visible"/>
                                      </p:to>
                                    </p:set>
                                    <p:animEffect transition="in" filter="wipe(up)">
                                      <p:cBhvr>
                                        <p:cTn id="12" dur="500"/>
                                        <p:tgtEl>
                                          <p:spTgt spid="1574915">
                                            <p:txEl>
                                              <p:pRg st="1" end="1"/>
                                            </p:txEl>
                                          </p:spTgt>
                                        </p:tgtEl>
                                      </p:cBhvr>
                                    </p:animEffect>
                                  </p:childTnLst>
                                </p:cTn>
                              </p:par>
                            </p:childTnLst>
                          </p:cTn>
                        </p:par>
                        <p:par>
                          <p:cTn id="13" fill="hold">
                            <p:stCondLst>
                              <p:cond delay="500"/>
                            </p:stCondLst>
                            <p:childTnLst>
                              <p:par>
                                <p:cTn id="14" presetID="22" presetClass="entr" presetSubtype="2" fill="hold" grpId="0" nodeType="afterEffect">
                                  <p:stCondLst>
                                    <p:cond delay="0"/>
                                  </p:stCondLst>
                                  <p:childTnLst>
                                    <p:set>
                                      <p:cBhvr>
                                        <p:cTn id="15" dur="1" fill="hold">
                                          <p:stCondLst>
                                            <p:cond delay="0"/>
                                          </p:stCondLst>
                                        </p:cTn>
                                        <p:tgtEl>
                                          <p:spTgt spid="1574925"/>
                                        </p:tgtEl>
                                        <p:attrNameLst>
                                          <p:attrName>style.visibility</p:attrName>
                                        </p:attrNameLst>
                                      </p:cBhvr>
                                      <p:to>
                                        <p:strVal val="visible"/>
                                      </p:to>
                                    </p:set>
                                    <p:animEffect transition="in" filter="wipe(right)">
                                      <p:cBhvr>
                                        <p:cTn id="16" dur="500"/>
                                        <p:tgtEl>
                                          <p:spTgt spid="15749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4915" grpId="0" build="p" bldLvl="5" autoUpdateAnimBg="0"/>
      <p:bldP spid="157492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2463</Words>
  <Application>Microsoft Office PowerPoint</Application>
  <PresentationFormat>On-screen Show (4:3)</PresentationFormat>
  <Paragraphs>748</Paragraphs>
  <Slides>42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4" baseType="lpstr">
      <vt:lpstr>Office Theme</vt:lpstr>
      <vt:lpstr>Worksheet</vt:lpstr>
      <vt:lpstr>FILE VS. DATABASES</vt:lpstr>
      <vt:lpstr>FILE VS. DATABASES</vt:lpstr>
      <vt:lpstr>FILE VS. DATABASES</vt:lpstr>
      <vt:lpstr>FILE VS. DATABASES</vt:lpstr>
      <vt:lpstr>FILE VS. DATABASES</vt:lpstr>
      <vt:lpstr>FILE VS. DATABASES</vt:lpstr>
      <vt:lpstr>FILE VS. DATABASES</vt:lpstr>
      <vt:lpstr>FILE VS. DATABASES</vt:lpstr>
      <vt:lpstr>FILE VS. DATABASES</vt:lpstr>
      <vt:lpstr>RELATIONAL DATABASES</vt:lpstr>
      <vt:lpstr>RELATIONAL DATABASES</vt:lpstr>
      <vt:lpstr>PowerPoint Presentation</vt:lpstr>
      <vt:lpstr>RELATIONAL DATABASES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RELATIONAL DATABASES</vt:lpstr>
      <vt:lpstr>PowerPoint Presentation</vt:lpstr>
      <vt:lpstr>PowerPoint Presentation</vt:lpstr>
      <vt:lpstr>PowerPoint Presentation</vt:lpstr>
      <vt:lpstr>PowerPoint Presentation</vt:lpstr>
      <vt:lpstr>RELATIONAL DATABASES</vt:lpstr>
      <vt:lpstr>PowerPoint Presentation</vt:lpstr>
      <vt:lpstr>PowerPoint Presentation</vt:lpstr>
      <vt:lpstr>RELATIONAL DATABASES</vt:lpstr>
      <vt:lpstr>RELATIONAL DATABASES</vt:lpstr>
      <vt:lpstr>PowerPoint Presentation</vt:lpstr>
      <vt:lpstr>RELATIONAL DATABASES</vt:lpstr>
      <vt:lpstr>PowerPoint Presentation</vt:lpstr>
      <vt:lpstr>RELATIONAL DATABASES</vt:lpstr>
      <vt:lpstr>RELATIONAL DATABASES</vt:lpstr>
      <vt:lpstr>PowerPoint Presentation</vt:lpstr>
      <vt:lpstr>RELATIONAL DATABASES</vt:lpstr>
      <vt:lpstr>PowerPoint Presentation</vt:lpstr>
      <vt:lpstr>RELATIONAL DATABASES</vt:lpstr>
      <vt:lpstr>RELATIONAL DATABASES</vt:lpstr>
      <vt:lpstr>RELATIONAL DATABASES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 VS. DATABASES</dc:title>
  <dc:creator>Peggy</dc:creator>
  <cp:lastModifiedBy>peggy</cp:lastModifiedBy>
  <cp:revision>2</cp:revision>
  <dcterms:created xsi:type="dcterms:W3CDTF">2009-09-20T16:38:44Z</dcterms:created>
  <dcterms:modified xsi:type="dcterms:W3CDTF">2012-09-03T21:49:13Z</dcterms:modified>
</cp:coreProperties>
</file>